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1398" r:id="rId2"/>
    <p:sldId id="1393" r:id="rId3"/>
    <p:sldId id="1397" r:id="rId4"/>
    <p:sldId id="1721" r:id="rId5"/>
    <p:sldId id="1731" r:id="rId6"/>
    <p:sldId id="1739" r:id="rId7"/>
    <p:sldId id="1741" r:id="rId8"/>
    <p:sldId id="1740" r:id="rId9"/>
    <p:sldId id="1742" r:id="rId10"/>
    <p:sldId id="1399" r:id="rId11"/>
    <p:sldId id="1732" r:id="rId12"/>
    <p:sldId id="1743" r:id="rId13"/>
    <p:sldId id="1790" r:id="rId14"/>
    <p:sldId id="1745" r:id="rId15"/>
    <p:sldId id="1746" r:id="rId16"/>
    <p:sldId id="1747" r:id="rId17"/>
    <p:sldId id="1748" r:id="rId18"/>
    <p:sldId id="1749" r:id="rId19"/>
    <p:sldId id="1763" r:id="rId20"/>
    <p:sldId id="1759" r:id="rId21"/>
    <p:sldId id="1760" r:id="rId22"/>
    <p:sldId id="1761" r:id="rId23"/>
    <p:sldId id="1758" r:id="rId24"/>
    <p:sldId id="1751" r:id="rId25"/>
    <p:sldId id="1767" r:id="rId26"/>
    <p:sldId id="1769" r:id="rId27"/>
    <p:sldId id="1768" r:id="rId28"/>
    <p:sldId id="1772" r:id="rId29"/>
    <p:sldId id="1765" r:id="rId30"/>
    <p:sldId id="1752" r:id="rId31"/>
    <p:sldId id="1774" r:id="rId32"/>
    <p:sldId id="1778" r:id="rId33"/>
    <p:sldId id="1777" r:id="rId34"/>
    <p:sldId id="1776" r:id="rId35"/>
    <p:sldId id="1773" r:id="rId36"/>
    <p:sldId id="1753" r:id="rId37"/>
    <p:sldId id="1754" r:id="rId38"/>
    <p:sldId id="1755" r:id="rId39"/>
    <p:sldId id="1756" r:id="rId40"/>
    <p:sldId id="1394" r:id="rId41"/>
    <p:sldId id="1722" r:id="rId42"/>
    <p:sldId id="1723" r:id="rId43"/>
    <p:sldId id="1724" r:id="rId44"/>
    <p:sldId id="1725" r:id="rId45"/>
    <p:sldId id="1726" r:id="rId46"/>
    <p:sldId id="1728" r:id="rId47"/>
    <p:sldId id="1729" r:id="rId48"/>
    <p:sldId id="1727" r:id="rId49"/>
    <p:sldId id="1396" r:id="rId50"/>
    <p:sldId id="1757" r:id="rId51"/>
    <p:sldId id="1744" r:id="rId52"/>
    <p:sldId id="1785" r:id="rId53"/>
    <p:sldId id="1786" r:id="rId54"/>
    <p:sldId id="1733" r:id="rId55"/>
    <p:sldId id="1734" r:id="rId56"/>
    <p:sldId id="1750" r:id="rId57"/>
    <p:sldId id="1762" r:id="rId58"/>
    <p:sldId id="1764" r:id="rId59"/>
    <p:sldId id="1770" r:id="rId60"/>
    <p:sldId id="1771" r:id="rId61"/>
    <p:sldId id="1779" r:id="rId62"/>
    <p:sldId id="1782" r:id="rId63"/>
    <p:sldId id="1783" r:id="rId64"/>
    <p:sldId id="1784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CFA5848-36F4-482E-8BFF-3C928A2B16D5}">
          <p14:sldIdLst>
            <p14:sldId id="1398"/>
          </p14:sldIdLst>
        </p14:section>
        <p14:section name="To DO" id="{3D28ECB3-BC7F-4349-BEF2-7BDE18789F07}">
          <p14:sldIdLst>
            <p14:sldId id="1393"/>
            <p14:sldId id="1397"/>
          </p14:sldIdLst>
        </p14:section>
        <p14:section name="需求分析" id="{331EAEBC-E252-4F4D-BB23-F301CCEB181C}">
          <p14:sldIdLst>
            <p14:sldId id="1721"/>
            <p14:sldId id="1731"/>
            <p14:sldId id="1739"/>
            <p14:sldId id="1741"/>
            <p14:sldId id="1740"/>
            <p14:sldId id="1742"/>
          </p14:sldIdLst>
        </p14:section>
        <p14:section name="系統分析" id="{BB5AE70D-D0D1-499A-BED9-DA03C5E180F1}">
          <p14:sldIdLst>
            <p14:sldId id="1399"/>
            <p14:sldId id="1732"/>
            <p14:sldId id="1743"/>
            <p14:sldId id="1790"/>
          </p14:sldIdLst>
        </p14:section>
        <p14:section name="API" id="{ABDAE2EF-169D-466B-AA9E-3C551529E658}">
          <p14:sldIdLst>
            <p14:sldId id="1745"/>
            <p14:sldId id="1746"/>
            <p14:sldId id="1747"/>
            <p14:sldId id="1748"/>
            <p14:sldId id="1749"/>
            <p14:sldId id="1763"/>
            <p14:sldId id="1759"/>
            <p14:sldId id="1760"/>
            <p14:sldId id="1761"/>
            <p14:sldId id="1758"/>
            <p14:sldId id="1751"/>
            <p14:sldId id="1767"/>
            <p14:sldId id="1769"/>
            <p14:sldId id="1768"/>
            <p14:sldId id="1772"/>
            <p14:sldId id="1765"/>
            <p14:sldId id="1752"/>
            <p14:sldId id="1774"/>
            <p14:sldId id="1778"/>
            <p14:sldId id="1777"/>
            <p14:sldId id="1776"/>
            <p14:sldId id="1773"/>
            <p14:sldId id="1753"/>
            <p14:sldId id="1754"/>
            <p14:sldId id="1755"/>
          </p14:sldIdLst>
        </p14:section>
        <p14:section name="Driver" id="{C2100382-92E4-4B7D-A36D-6F837E716F30}">
          <p14:sldIdLst>
            <p14:sldId id="1756"/>
          </p14:sldIdLst>
        </p14:section>
        <p14:section name="2023/11/09~2023/11/16" id="{F2DE3FD5-1513-4EEE-9662-3000EF2460FE}">
          <p14:sldIdLst>
            <p14:sldId id="1394"/>
            <p14:sldId id="1722"/>
            <p14:sldId id="1723"/>
            <p14:sldId id="1724"/>
            <p14:sldId id="1725"/>
            <p14:sldId id="1726"/>
            <p14:sldId id="1728"/>
            <p14:sldId id="1729"/>
            <p14:sldId id="1727"/>
            <p14:sldId id="1396"/>
          </p14:sldIdLst>
        </p14:section>
        <p14:section name="參考資料" id="{E9C89E05-6566-4109-B7DA-B2749F03ADA2}">
          <p14:sldIdLst>
            <p14:sldId id="1757"/>
          </p14:sldIdLst>
        </p14:section>
        <p14:section name="動畫" id="{CC974532-E986-4122-8E9A-5A2DEC77A020}">
          <p14:sldIdLst>
            <p14:sldId id="1744"/>
            <p14:sldId id="1785"/>
            <p14:sldId id="1786"/>
            <p14:sldId id="1733"/>
            <p14:sldId id="1734"/>
            <p14:sldId id="1750"/>
            <p14:sldId id="1762"/>
            <p14:sldId id="1764"/>
            <p14:sldId id="1770"/>
            <p14:sldId id="1771"/>
            <p14:sldId id="1779"/>
            <p14:sldId id="1782"/>
            <p14:sldId id="1783"/>
            <p14:sldId id="17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>
        <p:scale>
          <a:sx n="75" d="100"/>
          <a:sy n="75" d="100"/>
        </p:scale>
        <p:origin x="955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010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602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767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980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00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909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06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881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591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89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23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806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504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432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316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926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153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176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97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https://docs.xilinx.com/r/en-US/pg020_axi_vdma/AXI-Video-Direct-Memory-Access-v6.3-LogiCORE-IP-Product-Guide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95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18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88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665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https://docs.xilinx.com/r/en-US/pg016_v_tc/Video-Timing-Controller-v6.2-LogiCORE-IP-Product-Guide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174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https://docs.xilinx.com/v/u/en-US/pg044_v_axis_vid_out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67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2023/12/21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6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24.xml"/><Relationship Id="rId4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slide" Target="slide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5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58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slide" Target="slide6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slide" Target="slide6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xilinx.com/r/en-US/pg016_v_tc/Video-Timing-Controller-v6.2-LogiCORE-IP-Product-Guide" TargetMode="External"/><Relationship Id="rId3" Type="http://schemas.openxmlformats.org/officeDocument/2006/relationships/hyperlink" Target="https://blog.csdn.net/weixin_41445387/article/details/116275486?spm=1001.2014.3001.5501" TargetMode="External"/><Relationship Id="rId7" Type="http://schemas.openxmlformats.org/officeDocument/2006/relationships/hyperlink" Target="https://blog.csdn.net/Pieces_thinking/article/details/124335670" TargetMode="External"/><Relationship Id="rId2" Type="http://schemas.openxmlformats.org/officeDocument/2006/relationships/hyperlink" Target="https://blog.csdn.net/taowei1314520/article/details/88622264?spm=1001.2014.3001.55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xilinx.com/r/en-US/pg020_axi_vdma/AXI-Video-Direct-Memory-Access-v6.3-LogiCORE-IP-Product-Guide" TargetMode="External"/><Relationship Id="rId5" Type="http://schemas.openxmlformats.org/officeDocument/2006/relationships/hyperlink" Target="https://www.analog.com/media/en/technical-documentation/user-guides/ADV7511_Hardware_Users_Guide.pdf" TargetMode="External"/><Relationship Id="rId10" Type="http://schemas.openxmlformats.org/officeDocument/2006/relationships/hyperlink" Target="https://docs.xilinx.com/v/u/en-US/pg044_v_axis_vid_out" TargetMode="External"/><Relationship Id="rId4" Type="http://schemas.openxmlformats.org/officeDocument/2006/relationships/hyperlink" Target="https://www.analog.com/media/en/technical-documentation/user-guides/ADV7511_Programming_Guide.pdf" TargetMode="External"/><Relationship Id="rId9" Type="http://schemas.openxmlformats.org/officeDocument/2006/relationships/hyperlink" Target="https://blog.csdn.net/u014586651/article/details/12401931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slide" Target="slide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slide" Target="slide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slide" Target="slide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/>
          <a:lstStyle/>
          <a:p>
            <a:r>
              <a:rPr lang="zh-TW" altLang="en-US" dirty="0"/>
              <a:t>影像處理之軟硬體協同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C41EE-0F75-455F-95CF-4786552D8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63635"/>
            <a:ext cx="5512527" cy="1500187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C109112113 </a:t>
            </a:r>
            <a:r>
              <a:rPr lang="zh-TW" altLang="en-US" dirty="0">
                <a:solidFill>
                  <a:schemeClr val="tx1"/>
                </a:solidFill>
              </a:rPr>
              <a:t>侯勝發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           </a:t>
            </a:r>
            <a:r>
              <a:rPr lang="en-US" altLang="zh-TW" dirty="0">
                <a:solidFill>
                  <a:schemeClr val="tx1"/>
                </a:solidFill>
              </a:rPr>
              <a:t>C109112183</a:t>
            </a:r>
            <a:r>
              <a:rPr lang="zh-TW" altLang="en-US" dirty="0">
                <a:solidFill>
                  <a:schemeClr val="tx1"/>
                </a:solidFill>
              </a:rPr>
              <a:t> 溫世新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開始日期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23/11/09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結束日期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--/--/--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17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B0EFEC78-E74A-DE1C-C123-EC46B1D5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33" y="2116251"/>
            <a:ext cx="12177334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024F8D0-E647-0FB4-FB5F-6965684A6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0915" y="1316350"/>
            <a:ext cx="76271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形: 空心 11">
            <a:hlinkClick r:id="rId4" action="ppaction://hlinksldjump"/>
            <a:extLst>
              <a:ext uri="{FF2B5EF4-FFF2-40B4-BE49-F238E27FC236}">
                <a16:creationId xmlns:a16="http://schemas.microsoft.com/office/drawing/2014/main" id="{7567312B-29AA-B1EC-A1E6-0B2A7693905A}"/>
              </a:ext>
            </a:extLst>
          </p:cNvPr>
          <p:cNvSpPr/>
          <p:nvPr/>
        </p:nvSpPr>
        <p:spPr>
          <a:xfrm flipV="1">
            <a:off x="3519170" y="39973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圓形: 空心 12">
            <a:hlinkClick r:id="rId5" action="ppaction://hlinksldjump"/>
            <a:extLst>
              <a:ext uri="{FF2B5EF4-FFF2-40B4-BE49-F238E27FC236}">
                <a16:creationId xmlns:a16="http://schemas.microsoft.com/office/drawing/2014/main" id="{76A460CA-DAF9-3516-A163-893277DC892C}"/>
              </a:ext>
            </a:extLst>
          </p:cNvPr>
          <p:cNvSpPr/>
          <p:nvPr/>
        </p:nvSpPr>
        <p:spPr>
          <a:xfrm flipV="1">
            <a:off x="3327400" y="4809606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圓形: 空心 13">
            <a:hlinkClick r:id="rId6" action="ppaction://hlinksldjump"/>
            <a:extLst>
              <a:ext uri="{FF2B5EF4-FFF2-40B4-BE49-F238E27FC236}">
                <a16:creationId xmlns:a16="http://schemas.microsoft.com/office/drawing/2014/main" id="{9DBE296F-C3AA-0393-A4B2-71771924789D}"/>
              </a:ext>
            </a:extLst>
          </p:cNvPr>
          <p:cNvSpPr/>
          <p:nvPr/>
        </p:nvSpPr>
        <p:spPr>
          <a:xfrm flipV="1">
            <a:off x="5041900" y="4800081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圓形: 空心 14">
            <a:hlinkClick r:id="rId7" action="ppaction://hlinksldjump"/>
            <a:extLst>
              <a:ext uri="{FF2B5EF4-FFF2-40B4-BE49-F238E27FC236}">
                <a16:creationId xmlns:a16="http://schemas.microsoft.com/office/drawing/2014/main" id="{86E80CF1-8633-97BC-463B-448CEADA173D}"/>
              </a:ext>
            </a:extLst>
          </p:cNvPr>
          <p:cNvSpPr/>
          <p:nvPr/>
        </p:nvSpPr>
        <p:spPr>
          <a:xfrm flipV="1">
            <a:off x="4872831" y="390921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6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/>
              <a:t>Workflow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5845D5-7BDD-9B3B-CF90-7DC8EC3BD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457325"/>
            <a:ext cx="95059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MSC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>
            <a:hlinkClick r:id="rId2" action="ppaction://hlinksldjump"/>
            <a:extLst>
              <a:ext uri="{FF2B5EF4-FFF2-40B4-BE49-F238E27FC236}">
                <a16:creationId xmlns:a16="http://schemas.microsoft.com/office/drawing/2014/main" id="{145E1CD9-E890-0B6A-22A3-7A057578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93" y="1235564"/>
            <a:ext cx="5971414" cy="497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 connect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C29362-D5C1-1D5A-4440-EE42AEB85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091833"/>
              </p:ext>
            </p:extLst>
          </p:nvPr>
        </p:nvGraphicFramePr>
        <p:xfrm>
          <a:off x="2649681" y="2647268"/>
          <a:ext cx="6892637" cy="26955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00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connect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連接硬體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JsonResponse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連接上回答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OK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連接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後端與硬體連接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4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進入網頁需要與硬體連接，後端會以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port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是否相同來決定是否連結，假如正確會回答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OK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，失敗則會回答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ERROR</a:t>
                      </a:r>
                      <a:endParaRPr lang="zh-TW" altLang="zh-TW" sz="1800" b="1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9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 deliver (request):</a:t>
            </a:r>
            <a:endParaRPr lang="zh-TW" altLang="zh-TW" sz="1800" b="1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ED6C166-3147-E2D7-0C10-B966EB23A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19149"/>
              </p:ext>
            </p:extLst>
          </p:nvPr>
        </p:nvGraphicFramePr>
        <p:xfrm>
          <a:off x="2649680" y="2647268"/>
          <a:ext cx="6892637" cy="29752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9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deliver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90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後端將設定條件傳送至硬體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90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contours_area</a:t>
                      </a:r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(int)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contours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面積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33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cap_w</a:t>
                      </a:r>
                      <a:r>
                        <a:rPr lang="zh-TW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(int)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圖片的寬度</a:t>
                      </a:r>
                    </a:p>
                    <a:p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cap_h</a:t>
                      </a:r>
                      <a:r>
                        <a:rPr lang="zh-TW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(int)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圖片的高度</a:t>
                      </a:r>
                      <a:endParaRPr lang="zh-TW" alt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90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將前端設定的條件傳送至硬體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9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硬體需要前端提供的面積來進行影像處理，前端輸入完條件將此傳送至後端再使用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UART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傳送至硬體，使硬體接收到資料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97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getImg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(request):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9EBF7A1-354B-E272-22C1-27F119F7B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759631"/>
              </p:ext>
            </p:extLst>
          </p:nvPr>
        </p:nvGraphicFramePr>
        <p:xfrm>
          <a:off x="2649679" y="2647268"/>
          <a:ext cx="6892637" cy="27008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getImg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後端與硬體要求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Img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圖像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Result</a:t>
                      </a:r>
                      <a:r>
                        <a:rPr lang="en-US" altLang="zh-TW" sz="18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 terminal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通過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serial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傳送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資料轉成圖像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硬體做完處理會傳回資料至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PC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，後端使用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serial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套件獲取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資料，再將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terminal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資料轉成圖像使其在網頁上呈現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0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 cancel (request):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FA9EA09-5BBB-7806-06A8-82EE3D833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517114"/>
              </p:ext>
            </p:extLst>
          </p:nvPr>
        </p:nvGraphicFramePr>
        <p:xfrm>
          <a:off x="2649678" y="2647267"/>
          <a:ext cx="6892637" cy="27008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4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 cancel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後端將終止指令傳送至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closeUART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UART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傳送關閉，將資料傳送取消。</a:t>
                      </a:r>
                      <a:endParaRPr lang="zh-TW" alt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null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取消傳送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4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當使用者不需要進行處理時，可以選擇</a:t>
                      </a:r>
                      <a:r>
                        <a:rPr lang="en-US" altLang="zh-TW" sz="1800" kern="100" dirty="0">
                          <a:effectLst/>
                          <a:latin typeface="Times New Roman" pitchFamily="18" charset="0"/>
                          <a:ea typeface="標楷體" panose="03000509000000000000" pitchFamily="65" charset="-120"/>
                          <a:cs typeface="Times New Roman" pitchFamily="18" charset="0"/>
                        </a:rPr>
                        <a:t>cancel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，當按下按鈕時可以停止傳送指令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1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PC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getData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(request):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C8605EE-776F-6DEC-2508-3E15F9753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923450"/>
              </p:ext>
            </p:extLst>
          </p:nvPr>
        </p:nvGraphicFramePr>
        <p:xfrm>
          <a:off x="2649677" y="2647267"/>
          <a:ext cx="6892637" cy="2704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89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def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getData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(request):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89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後端向硬體取得運算資料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9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FPS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,time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運算時間與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FPS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67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FPS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幀數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time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運算時間</a:t>
                      </a:r>
                      <a:endParaRPr lang="zh-TW" alt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9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設定完條件取得後端運算時間與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FPS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8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硬體將運算時間與幀數傳送至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PC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，後端接收完資料後將運算時間與幀數呈現在網頁上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8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A9AE498-E546-A9ED-390E-9A643CDF945A}"/>
              </a:ext>
            </a:extLst>
          </p:cNvPr>
          <p:cNvSpPr/>
          <p:nvPr/>
        </p:nvSpPr>
        <p:spPr>
          <a:xfrm>
            <a:off x="3454400" y="2153920"/>
            <a:ext cx="5156200" cy="318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6D165A-A8DE-B98E-E685-4361A1363F1C}"/>
              </a:ext>
            </a:extLst>
          </p:cNvPr>
          <p:cNvSpPr txBox="1"/>
          <p:nvPr/>
        </p:nvSpPr>
        <p:spPr>
          <a:xfrm>
            <a:off x="2286000" y="5374640"/>
            <a:ext cx="768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當有資料要從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PS-PL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間進行傳輸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(Memory mapped - stream)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可通過此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進行</a:t>
            </a:r>
          </a:p>
        </p:txBody>
      </p:sp>
    </p:spTree>
    <p:extLst>
      <p:ext uri="{BB962C8B-B14F-4D97-AF65-F5344CB8AC3E}">
        <p14:creationId xmlns:p14="http://schemas.microsoft.com/office/powerpoint/2010/main" val="19545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b="1" dirty="0"/>
              <a:t>2023/11/17~2023/11/23</a:t>
            </a:r>
          </a:p>
          <a:p>
            <a:pPr lvl="1"/>
            <a:r>
              <a:rPr lang="zh-TW" altLang="en-US" dirty="0"/>
              <a:t>專案需求分析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(1)</a:t>
            </a:r>
            <a:r>
              <a:rPr lang="zh-TW" altLang="en-US" dirty="0"/>
              <a:t>功能 </a:t>
            </a:r>
            <a:r>
              <a:rPr lang="en-US" altLang="zh-TW" dirty="0"/>
              <a:t>(2)</a:t>
            </a:r>
            <a:r>
              <a:rPr lang="zh-TW" altLang="en-US" dirty="0"/>
              <a:t>效能 </a:t>
            </a:r>
            <a:r>
              <a:rPr lang="en-US" altLang="zh-TW" dirty="0"/>
              <a:t>(3)</a:t>
            </a:r>
            <a:r>
              <a:rPr lang="zh-TW" altLang="en-US" dirty="0"/>
              <a:t>介面 </a:t>
            </a:r>
            <a:r>
              <a:rPr lang="en-US" altLang="zh-TW" dirty="0"/>
              <a:t>(4)</a:t>
            </a:r>
            <a:r>
              <a:rPr lang="zh-TW" altLang="en-US" dirty="0"/>
              <a:t>限制 </a:t>
            </a:r>
            <a:r>
              <a:rPr lang="en-US" altLang="zh-TW" dirty="0"/>
              <a:t>(5)</a:t>
            </a:r>
            <a:r>
              <a:rPr lang="zh-TW" altLang="en-US" dirty="0"/>
              <a:t>驗收方法</a:t>
            </a:r>
            <a:endParaRPr lang="en-US" altLang="zh-TW" dirty="0"/>
          </a:p>
          <a:p>
            <a:pPr lvl="1"/>
            <a:r>
              <a:rPr lang="zh-TW" altLang="en-US" dirty="0"/>
              <a:t>專案系統分析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(1)Workflow</a:t>
            </a:r>
          </a:p>
          <a:p>
            <a:pPr lvl="1"/>
            <a:r>
              <a:rPr lang="zh-TW" altLang="en-US" dirty="0"/>
              <a:t>設計</a:t>
            </a:r>
            <a:r>
              <a:rPr lang="en-US" altLang="zh-TW" dirty="0"/>
              <a:t>IP(CCL)</a:t>
            </a:r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sz="1800" b="1" dirty="0"/>
              <a:t>2023/11/24~2023/11/30</a:t>
            </a:r>
          </a:p>
          <a:p>
            <a:pPr lvl="1"/>
            <a:r>
              <a:rPr lang="zh-TW" altLang="en-US" dirty="0"/>
              <a:t>專案需求分析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(1)</a:t>
            </a:r>
            <a:r>
              <a:rPr lang="zh-TW" altLang="en-US" dirty="0"/>
              <a:t>功能 </a:t>
            </a:r>
            <a:r>
              <a:rPr lang="en-US" altLang="zh-TW" dirty="0"/>
              <a:t>(2)</a:t>
            </a:r>
            <a:r>
              <a:rPr lang="zh-TW" altLang="en-US" dirty="0"/>
              <a:t>效能 </a:t>
            </a:r>
            <a:r>
              <a:rPr lang="en-US" altLang="zh-TW" dirty="0"/>
              <a:t>(3)</a:t>
            </a:r>
            <a:r>
              <a:rPr lang="zh-TW" altLang="en-US" dirty="0"/>
              <a:t>介面 </a:t>
            </a:r>
            <a:r>
              <a:rPr lang="en-US" altLang="zh-TW" dirty="0"/>
              <a:t>(4)</a:t>
            </a:r>
            <a:r>
              <a:rPr lang="zh-TW" altLang="en-US" dirty="0"/>
              <a:t>限制 </a:t>
            </a:r>
            <a:r>
              <a:rPr lang="en-US" altLang="zh-TW" dirty="0"/>
              <a:t>(5)</a:t>
            </a:r>
            <a:r>
              <a:rPr lang="zh-TW" altLang="en-US" dirty="0"/>
              <a:t>驗收方法</a:t>
            </a:r>
            <a:endParaRPr lang="en-US" altLang="zh-TW" dirty="0"/>
          </a:p>
          <a:p>
            <a:pPr lvl="1"/>
            <a:r>
              <a:rPr lang="zh-TW" altLang="en-US" dirty="0"/>
              <a:t>專案系統分析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(1)Breakdown (2)Architecture(3)Workflow</a:t>
            </a:r>
          </a:p>
          <a:p>
            <a:pPr lvl="1"/>
            <a:r>
              <a:rPr lang="zh-TW" altLang="en-US" dirty="0"/>
              <a:t>設計</a:t>
            </a:r>
            <a:r>
              <a:rPr lang="en-US" altLang="zh-TW" dirty="0"/>
              <a:t>IP(CCL)</a:t>
            </a:r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sz="1800" b="1" dirty="0"/>
              <a:t>2023/12/1~2023/12/7</a:t>
            </a:r>
          </a:p>
          <a:p>
            <a:pPr lvl="1"/>
            <a:r>
              <a:rPr lang="zh-TW" altLang="en-US" dirty="0"/>
              <a:t>專案系統分析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(1)Breakdown (2)Architecture</a:t>
            </a:r>
          </a:p>
          <a:p>
            <a:pPr lvl="1"/>
            <a:r>
              <a:rPr lang="en-US" altLang="zh-TW" dirty="0"/>
              <a:t>API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PC</a:t>
            </a:r>
            <a:r>
              <a:rPr lang="zh-TW" altLang="en-US" dirty="0"/>
              <a:t>端、</a:t>
            </a:r>
            <a:r>
              <a:rPr lang="en-US" altLang="zh-TW" dirty="0"/>
              <a:t>PL</a:t>
            </a:r>
            <a:r>
              <a:rPr lang="zh-TW" altLang="en-US" dirty="0"/>
              <a:t>端</a:t>
            </a:r>
            <a:endParaRPr lang="en-US" altLang="zh-TW" dirty="0"/>
          </a:p>
          <a:p>
            <a:pPr lvl="1"/>
            <a:r>
              <a:rPr lang="en-US" altLang="zh-TW" dirty="0"/>
              <a:t>SDK(ADV7511</a:t>
            </a:r>
            <a:r>
              <a:rPr lang="zh-TW" altLang="en-US" dirty="0"/>
              <a:t>、</a:t>
            </a:r>
            <a:r>
              <a:rPr lang="en-US" altLang="zh-TW" dirty="0"/>
              <a:t>SD</a:t>
            </a:r>
            <a:r>
              <a:rPr lang="zh-TW" altLang="en-US" dirty="0"/>
              <a:t>卡讀寫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endParaRPr lang="zh-TW" altLang="en-US" dirty="0"/>
          </a:p>
          <a:p>
            <a:pPr marL="0" indent="-84600">
              <a:buNone/>
            </a:pPr>
            <a:endParaRPr lang="zh-TW" altLang="en-US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Do List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2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2946F51-1390-A858-903B-C8C659CF22CE}"/>
              </a:ext>
            </a:extLst>
          </p:cNvPr>
          <p:cNvGrpSpPr>
            <a:grpSpLocks/>
          </p:cNvGrpSpPr>
          <p:nvPr/>
        </p:nvGrpSpPr>
        <p:grpSpPr>
          <a:xfrm>
            <a:off x="1244688" y="1840598"/>
            <a:ext cx="9693480" cy="3429297"/>
            <a:chOff x="1249260" y="2045941"/>
            <a:chExt cx="9693480" cy="342929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FBF4A86-E55A-4227-B0BD-E6482E58E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260" y="2045941"/>
              <a:ext cx="9693480" cy="662997"/>
            </a:xfrm>
            <a:prstGeom prst="rect">
              <a:avLst/>
            </a:prstGeom>
          </p:spPr>
        </p:pic>
        <p:pic>
          <p:nvPicPr>
            <p:cNvPr id="16" name="圖片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B34F2BDC-06E0-148F-F821-DE31AA6F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2122" y="2708938"/>
              <a:ext cx="9670618" cy="276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7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8FE34B2-E696-F19A-EB2D-FB4C5DC12E82}"/>
              </a:ext>
            </a:extLst>
          </p:cNvPr>
          <p:cNvGrpSpPr/>
          <p:nvPr/>
        </p:nvGrpSpPr>
        <p:grpSpPr>
          <a:xfrm>
            <a:off x="1244688" y="1840598"/>
            <a:ext cx="9702624" cy="4427603"/>
            <a:chOff x="1249260" y="2045941"/>
            <a:chExt cx="9702624" cy="442760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EB710D-BFB1-9B7E-2BB0-B88425D4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260" y="2045941"/>
              <a:ext cx="9693480" cy="662997"/>
            </a:xfrm>
            <a:prstGeom prst="rect">
              <a:avLst/>
            </a:prstGeom>
          </p:spPr>
        </p:pic>
        <p:pic>
          <p:nvPicPr>
            <p:cNvPr id="7" name="圖片 6">
              <a:hlinkClick r:id="rId5" action="ppaction://hlinksldjump"/>
              <a:extLst>
                <a:ext uri="{FF2B5EF4-FFF2-40B4-BE49-F238E27FC236}">
                  <a16:creationId xmlns:a16="http://schemas.microsoft.com/office/drawing/2014/main" id="{81374D8C-F8C9-CCD2-2EA5-C1113E18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8404" y="2708938"/>
              <a:ext cx="9693480" cy="376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3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E97E7E4-0CB5-AA55-7067-50186A3FE300}"/>
              </a:ext>
            </a:extLst>
          </p:cNvPr>
          <p:cNvGrpSpPr/>
          <p:nvPr/>
        </p:nvGrpSpPr>
        <p:grpSpPr>
          <a:xfrm>
            <a:off x="1244688" y="1840598"/>
            <a:ext cx="9693480" cy="2884996"/>
            <a:chOff x="1244688" y="1840598"/>
            <a:chExt cx="9693480" cy="288499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EB710D-BFB1-9B7E-2BB0-B88425D4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4688" y="1840598"/>
              <a:ext cx="9693480" cy="662997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D0C0CCF-7438-53EE-5A2D-F83E87C93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44035" r="94"/>
            <a:stretch/>
          </p:blipFill>
          <p:spPr>
            <a:xfrm>
              <a:off x="1244688" y="2503595"/>
              <a:ext cx="9669095" cy="2221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29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Parameter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071D235-9FD6-3398-F0FC-EAC3C945E108}"/>
              </a:ext>
            </a:extLst>
          </p:cNvPr>
          <p:cNvGrpSpPr/>
          <p:nvPr/>
        </p:nvGrpSpPr>
        <p:grpSpPr>
          <a:xfrm>
            <a:off x="3317381" y="1604713"/>
            <a:ext cx="5557237" cy="4232050"/>
            <a:chOff x="5513168" y="1604713"/>
            <a:chExt cx="5557237" cy="42320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AF9869E-647B-1FC9-C771-EAF16D666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168" y="1604713"/>
              <a:ext cx="5557237" cy="4232050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310A9CD-A648-CED9-24AC-DFFA12BC318D}"/>
                </a:ext>
              </a:extLst>
            </p:cNvPr>
            <p:cNvGrpSpPr/>
            <p:nvPr/>
          </p:nvGrpSpPr>
          <p:grpSpPr>
            <a:xfrm>
              <a:off x="5513168" y="1854926"/>
              <a:ext cx="5494466" cy="3190909"/>
              <a:chOff x="5513168" y="1854926"/>
              <a:chExt cx="5494466" cy="3190909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69196F0-21B1-D40B-C15A-FD96D6EBA178}"/>
                  </a:ext>
                </a:extLst>
              </p:cNvPr>
              <p:cNvSpPr/>
              <p:nvPr/>
            </p:nvSpPr>
            <p:spPr>
              <a:xfrm>
                <a:off x="5513168" y="1854926"/>
                <a:ext cx="5494466" cy="28215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57013D1-4367-B4DB-7141-EEF7C8606A09}"/>
                  </a:ext>
                </a:extLst>
              </p:cNvPr>
              <p:cNvSpPr txBox="1"/>
              <p:nvPr/>
            </p:nvSpPr>
            <p:spPr>
              <a:xfrm>
                <a:off x="5513168" y="4676503"/>
                <a:ext cx="5032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可調整之數據參數、讀</a:t>
                </a:r>
                <a:r>
                  <a:rPr lang="en-US" altLang="zh-TW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/</a:t>
                </a:r>
                <a:r>
                  <a:rPr lang="zh-TW" altLang="en-US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寫通道使能、位元寬</a:t>
                </a:r>
                <a:r>
                  <a:rPr lang="en-US" altLang="zh-TW" dirty="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…</a:t>
                </a:r>
              </a:p>
            </p:txBody>
          </p:sp>
        </p:grp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1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81" y="2037034"/>
            <a:ext cx="3524368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2845304" y="2031880"/>
            <a:ext cx="7225055" cy="3107337"/>
            <a:chOff x="2845304" y="2031880"/>
            <a:chExt cx="7225055" cy="3107337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2845304" y="4769885"/>
              <a:ext cx="7225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當需要獲取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產生影像時序相關資料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Hsync</a:t>
              </a:r>
              <a:r>
                <a: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、</a:t>
              </a:r>
              <a:r>
                <a:rPr lang="en-US" altLang="zh-TW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Vsync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…)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等可使用此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4171981" y="2031880"/>
              <a:ext cx="3742659" cy="26212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2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DB91EA3-B15D-9F5E-CEE6-BC772C4D5391}"/>
              </a:ext>
            </a:extLst>
          </p:cNvPr>
          <p:cNvGrpSpPr/>
          <p:nvPr/>
        </p:nvGrpSpPr>
        <p:grpSpPr>
          <a:xfrm>
            <a:off x="1279236" y="2192094"/>
            <a:ext cx="9698559" cy="1396926"/>
            <a:chOff x="1279236" y="2192094"/>
            <a:chExt cx="9698559" cy="1396926"/>
          </a:xfrm>
        </p:grpSpPr>
        <p:pic>
          <p:nvPicPr>
            <p:cNvPr id="8" name="圖片 7">
              <a:hlinkClick r:id="rId4" action="ppaction://hlinksldjump"/>
              <a:extLst>
                <a:ext uri="{FF2B5EF4-FFF2-40B4-BE49-F238E27FC236}">
                  <a16:creationId xmlns:a16="http://schemas.microsoft.com/office/drawing/2014/main" id="{AA4C639F-A938-F308-B00E-42A99610C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665"/>
            <a:stretch/>
          </p:blipFill>
          <p:spPr>
            <a:xfrm>
              <a:off x="1279236" y="2580748"/>
              <a:ext cx="9662997" cy="49187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2" name="圖片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EFB4C311-2513-AC9A-F96B-2249D4E02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2" t="1" b="246"/>
            <a:stretch/>
          </p:blipFill>
          <p:spPr>
            <a:xfrm>
              <a:off x="1284315" y="3064487"/>
              <a:ext cx="9682555" cy="524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27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F029479-ADC6-5DE5-B239-00C26D3227EF}"/>
              </a:ext>
            </a:extLst>
          </p:cNvPr>
          <p:cNvGrpSpPr/>
          <p:nvPr/>
        </p:nvGrpSpPr>
        <p:grpSpPr>
          <a:xfrm>
            <a:off x="1276695" y="2192094"/>
            <a:ext cx="9701606" cy="2866043"/>
            <a:chOff x="1276695" y="2192094"/>
            <a:chExt cx="9701606" cy="286604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148BF19-4EA7-5B19-FFAE-955FD181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6695" y="2578843"/>
              <a:ext cx="9693480" cy="26672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CD8BAE-67A4-D5F7-DA56-127DF106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-315" b="59006"/>
            <a:stretch/>
          </p:blipFill>
          <p:spPr>
            <a:xfrm>
              <a:off x="1284821" y="2846343"/>
              <a:ext cx="9693480" cy="2211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25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 Port Descriptions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9A1B7A9-432E-0F48-D301-D26F85712024}"/>
              </a:ext>
            </a:extLst>
          </p:cNvPr>
          <p:cNvGrpSpPr/>
          <p:nvPr/>
        </p:nvGrpSpPr>
        <p:grpSpPr>
          <a:xfrm>
            <a:off x="1276695" y="2192094"/>
            <a:ext cx="9701100" cy="3837106"/>
            <a:chOff x="1276695" y="2192094"/>
            <a:chExt cx="9701100" cy="383710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69D798-73DE-4C32-2D1A-D6CE1293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4315" y="2192094"/>
              <a:ext cx="9693480" cy="388654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148BF19-4EA7-5B19-FFAE-955FD181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6695" y="2578843"/>
              <a:ext cx="9693480" cy="26672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3CD8BAE-67A4-D5F7-DA56-127DF106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0994" r="-315"/>
            <a:stretch/>
          </p:blipFill>
          <p:spPr>
            <a:xfrm>
              <a:off x="1279740" y="2845566"/>
              <a:ext cx="9693480" cy="3183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0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899A643-BB54-A0C4-78D4-BB9594A2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93" y="1415300"/>
            <a:ext cx="6077672" cy="4586300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Controller:Parameter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4770846" y="3536072"/>
            <a:ext cx="6774261" cy="2494103"/>
            <a:chOff x="5035006" y="3536072"/>
            <a:chExt cx="6774261" cy="249410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5035006" y="3632118"/>
              <a:ext cx="3936274" cy="23980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8970028" y="3536072"/>
              <a:ext cx="2839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可選擇啟用產生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偵測通道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和個別影像時序訊號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1F750F6-3C40-F42A-381A-C21D1291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93" y="1415300"/>
            <a:ext cx="6077672" cy="4610875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310A9CD-A648-CED9-24AC-DFFA12BC318D}"/>
              </a:ext>
            </a:extLst>
          </p:cNvPr>
          <p:cNvGrpSpPr/>
          <p:nvPr/>
        </p:nvGrpSpPr>
        <p:grpSpPr>
          <a:xfrm>
            <a:off x="5431246" y="1976845"/>
            <a:ext cx="3411689" cy="2486207"/>
            <a:chOff x="5695406" y="1976845"/>
            <a:chExt cx="3411689" cy="248620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9196F0-21B1-D40B-C15A-FD96D6EBA178}"/>
                </a:ext>
              </a:extLst>
            </p:cNvPr>
            <p:cNvSpPr/>
            <p:nvPr/>
          </p:nvSpPr>
          <p:spPr>
            <a:xfrm>
              <a:off x="5695406" y="1976845"/>
              <a:ext cx="1149531" cy="2486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57013D1-4367-B4DB-7141-EEF7C8606A09}"/>
                </a:ext>
              </a:extLst>
            </p:cNvPr>
            <p:cNvSpPr txBox="1"/>
            <p:nvPr/>
          </p:nvSpPr>
          <p:spPr>
            <a:xfrm>
              <a:off x="6844937" y="197684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可調整之影像解析度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66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b="1" dirty="0">
                <a:hlinkClick r:id="rId2" action="ppaction://hlinksldjump"/>
              </a:rPr>
              <a:t>2023/11/09~2023/11/16</a:t>
            </a:r>
            <a:endParaRPr lang="zh-TW" altLang="en-US" sz="18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5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B574291-C313-538C-ADBC-01C29C64C01A}"/>
              </a:ext>
            </a:extLst>
          </p:cNvPr>
          <p:cNvGrpSpPr/>
          <p:nvPr/>
        </p:nvGrpSpPr>
        <p:grpSpPr>
          <a:xfrm>
            <a:off x="2845304" y="2088115"/>
            <a:ext cx="6249403" cy="3328101"/>
            <a:chOff x="2845304" y="2088115"/>
            <a:chExt cx="6249403" cy="332810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4A7B884-C2CB-259A-285B-9D2F6049A458}"/>
                </a:ext>
              </a:extLst>
            </p:cNvPr>
            <p:cNvSpPr txBox="1"/>
            <p:nvPr/>
          </p:nvSpPr>
          <p:spPr>
            <a:xfrm>
              <a:off x="2845304" y="4769885"/>
              <a:ext cx="6249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當個別產生影像數據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Video_in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和時序數據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Vtiming_in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後，</a:t>
              </a:r>
              <a:endPara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可藉由此</a:t>
              </a:r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IP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產生一組同步的影像</a:t>
              </a:r>
              <a:r>
                <a:rPr lang="en-US" altLang="zh-TW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+</a:t>
              </a:r>
              <a:r>
                <a:rPr lang="zh-TW" altLang="en-US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時序的數據提供給顯示器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E4E23B-8046-F92C-2BFB-7BAD59E7CA78}"/>
                </a:ext>
              </a:extLst>
            </p:cNvPr>
            <p:cNvSpPr/>
            <p:nvPr/>
          </p:nvSpPr>
          <p:spPr>
            <a:xfrm>
              <a:off x="4171981" y="2088115"/>
              <a:ext cx="3755867" cy="2681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86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249DF67-A1E3-71F9-3D20-485538C54873}"/>
              </a:ext>
            </a:extLst>
          </p:cNvPr>
          <p:cNvGrpSpPr/>
          <p:nvPr/>
        </p:nvGrpSpPr>
        <p:grpSpPr>
          <a:xfrm>
            <a:off x="1447397" y="1932954"/>
            <a:ext cx="9297206" cy="3395966"/>
            <a:chOff x="1447397" y="1932954"/>
            <a:chExt cx="9297206" cy="339596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44921C6-7F49-02A8-5F64-3F245A83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7397" y="1932954"/>
              <a:ext cx="9297206" cy="41151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F6F7468E-137B-E7F8-F71A-7A794B4D6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1" b="73460"/>
            <a:stretch/>
          </p:blipFill>
          <p:spPr>
            <a:xfrm>
              <a:off x="1447397" y="2344470"/>
              <a:ext cx="9297206" cy="124912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EA7E12A-5A67-8249-34A6-C6C9F48D7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741" r="51"/>
            <a:stretch/>
          </p:blipFill>
          <p:spPr>
            <a:xfrm>
              <a:off x="1447397" y="3575304"/>
              <a:ext cx="9297206" cy="1753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22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2" name="圖片 11">
            <a:hlinkClick r:id="rId4" action="ppaction://hlinksldjump"/>
            <a:extLst>
              <a:ext uri="{FF2B5EF4-FFF2-40B4-BE49-F238E27FC236}">
                <a16:creationId xmlns:a16="http://schemas.microsoft.com/office/drawing/2014/main" id="{A51BBC06-619A-9A4A-B03F-E8AF198F6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333" y="2071794"/>
            <a:ext cx="9632515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FDABB64D-E7EF-0798-D613-D0EC5BBB4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762" y="1938287"/>
            <a:ext cx="9541067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Port Descriptions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192829-FE69-E069-FD0F-E2DCCE20E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35" y="1905522"/>
            <a:ext cx="9563929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7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CF6BC01-72EF-38F7-9AC9-8474636A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22" y="1514557"/>
            <a:ext cx="5928874" cy="4412362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 Parameter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1" name="圓形: 空心 10">
            <a:hlinkClick r:id="rId3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IP_BilaterlaFilter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56A050-8896-80E7-D822-4839304C2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15" y="2006609"/>
            <a:ext cx="3723665" cy="18070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060D33-F4B5-BB49-D129-5D40D53A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58" y="3813681"/>
            <a:ext cx="2926377" cy="16795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ABD51A3-910E-F2E0-DE84-6237FD47F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8" r="12195" b="375"/>
          <a:stretch/>
        </p:blipFill>
        <p:spPr>
          <a:xfrm>
            <a:off x="5082655" y="2062336"/>
            <a:ext cx="6470468" cy="3502690"/>
          </a:xfrm>
          <a:prstGeom prst="rect">
            <a:avLst/>
          </a:prstGeom>
        </p:spPr>
      </p:pic>
      <p:sp>
        <p:nvSpPr>
          <p:cNvPr id="25" name="圓形: 空心 24">
            <a:hlinkClick r:id="rId5" action="ppaction://hlinksldjump"/>
            <a:extLst>
              <a:ext uri="{FF2B5EF4-FFF2-40B4-BE49-F238E27FC236}">
                <a16:creationId xmlns:a16="http://schemas.microsoft.com/office/drawing/2014/main" id="{33DA35DA-1449-DB78-21F0-A5D5F61C081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IP_GaussianFilter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190A4D-F52F-7C6C-9784-73C67F4B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179"/>
            <a:ext cx="3626352" cy="180707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F6BE1E9-7BF2-11EB-343D-86E9F1C64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9" r="12838" b="4567"/>
          <a:stretch/>
        </p:blipFill>
        <p:spPr>
          <a:xfrm>
            <a:off x="5147393" y="2062336"/>
            <a:ext cx="6358410" cy="297713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E4EA6C0-0FFC-FF56-0CE8-D02CA5FB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58" y="3807870"/>
            <a:ext cx="2612453" cy="1034096"/>
          </a:xfrm>
          <a:prstGeom prst="rect">
            <a:avLst/>
          </a:prstGeom>
        </p:spPr>
      </p:pic>
      <p:sp>
        <p:nvSpPr>
          <p:cNvPr id="15" name="圓形: 空心 14">
            <a:hlinkClick r:id="rId5" action="ppaction://hlinksldjump"/>
            <a:extLst>
              <a:ext uri="{FF2B5EF4-FFF2-40B4-BE49-F238E27FC236}">
                <a16:creationId xmlns:a16="http://schemas.microsoft.com/office/drawing/2014/main" id="{8DB987DF-E231-9E0B-680A-45C0BFF1F6C4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IP_Canny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D0BA3E-B46D-D2E3-7085-DB8DC582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1558"/>
            <a:ext cx="3995785" cy="19214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E38EA0A-FCD2-E262-AA36-8595B415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52" y="4596442"/>
            <a:ext cx="2880280" cy="71823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8C1A28B-AB96-528E-EBAB-C9401E1FE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08" r="13464" b="7522"/>
          <a:stretch/>
        </p:blipFill>
        <p:spPr>
          <a:xfrm>
            <a:off x="5294810" y="2059637"/>
            <a:ext cx="6156961" cy="2433986"/>
          </a:xfrm>
          <a:prstGeom prst="rect">
            <a:avLst/>
          </a:prstGeom>
        </p:spPr>
      </p:pic>
      <p:sp>
        <p:nvSpPr>
          <p:cNvPr id="14" name="圓形: 空心 13">
            <a:hlinkClick r:id="rId5" action="ppaction://hlinksldjump"/>
            <a:extLst>
              <a:ext uri="{FF2B5EF4-FFF2-40B4-BE49-F238E27FC236}">
                <a16:creationId xmlns:a16="http://schemas.microsoft.com/office/drawing/2014/main" id="{5441C21A-5738-83E4-5209-8449B017C22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9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ADV7511 :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Driver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9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功能需求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透過</a:t>
            </a:r>
            <a:r>
              <a:rPr lang="en-US" altLang="zh-TW" sz="1800" dirty="0">
                <a:solidFill>
                  <a:prstClr val="black"/>
                </a:solidFill>
              </a:rPr>
              <a:t>SD</a:t>
            </a:r>
            <a:r>
              <a:rPr lang="zh-TW" altLang="en-US" sz="1800" dirty="0">
                <a:solidFill>
                  <a:prstClr val="black"/>
                </a:solidFill>
              </a:rPr>
              <a:t>卡儲存輸入影像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透過</a:t>
            </a:r>
            <a:r>
              <a:rPr lang="en-US" altLang="zh-TW" sz="1800" dirty="0">
                <a:solidFill>
                  <a:prstClr val="black"/>
                </a:solidFill>
              </a:rPr>
              <a:t>PC</a:t>
            </a:r>
            <a:r>
              <a:rPr lang="zh-TW" altLang="en-US" sz="1800" dirty="0">
                <a:solidFill>
                  <a:prstClr val="black"/>
                </a:solidFill>
              </a:rPr>
              <a:t>端設定中斷條件</a:t>
            </a:r>
            <a:r>
              <a:rPr lang="en-US" altLang="zh-TW" sz="1800" dirty="0">
                <a:solidFill>
                  <a:prstClr val="black"/>
                </a:solidFill>
              </a:rPr>
              <a:t>(contours</a:t>
            </a:r>
            <a:r>
              <a:rPr lang="zh-TW" altLang="en-US" sz="1800" dirty="0">
                <a:solidFill>
                  <a:prstClr val="black"/>
                </a:solidFill>
              </a:rPr>
              <a:t>面積</a:t>
            </a:r>
            <a:r>
              <a:rPr lang="en-US" altLang="zh-TW" sz="1800" dirty="0">
                <a:solidFill>
                  <a:prstClr val="black"/>
                </a:solidFill>
              </a:rPr>
              <a:t>…)</a:t>
            </a:r>
            <a:endParaRPr lang="en-US" altLang="zh-TW" sz="1800" b="1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硬體實現影像前處理、連通域分析，並由顯示器同步顯示結果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達成中斷條件後，硬體發送中斷，並回傳此幀影像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999000" lvl="1" indent="-457200">
              <a:buFont typeface="+mj-lt"/>
              <a:buAutoNum type="arabicPeriod"/>
              <a:defRPr/>
            </a:pPr>
            <a:r>
              <a:rPr lang="en-US" altLang="zh-TW" sz="1800" dirty="0">
                <a:solidFill>
                  <a:prstClr val="black"/>
                </a:solidFill>
              </a:rPr>
              <a:t>PC</a:t>
            </a:r>
            <a:r>
              <a:rPr lang="zh-TW" altLang="en-US" sz="1800" dirty="0">
                <a:solidFill>
                  <a:prstClr val="black"/>
                </a:solidFill>
              </a:rPr>
              <a:t>端儲存影像並透過</a:t>
            </a: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呈現最終結果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效能需求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</a:p>
          <a:p>
            <a:pPr marL="999000" lvl="1" indent="-457200">
              <a:defRPr/>
            </a:pPr>
            <a:r>
              <a:rPr kumimoji="0" lang="zh-TW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運算</a:t>
            </a: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FPS</a:t>
            </a:r>
            <a:r>
              <a:rPr kumimoji="0" lang="zh-TW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100@320x240</a:t>
            </a:r>
          </a:p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介面需求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defRPr/>
            </a:pPr>
            <a:r>
              <a:rPr lang="en-US" altLang="zh-TW" sz="1800" dirty="0">
                <a:solidFill>
                  <a:prstClr val="black"/>
                </a:solidFill>
              </a:rPr>
              <a:t>UART (115200,8,N,1)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AXI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VGA</a:t>
            </a:r>
            <a:r>
              <a:rPr lang="zh-TW" altLang="en-US" sz="1800" dirty="0">
                <a:solidFill>
                  <a:prstClr val="black"/>
                </a:solidFill>
              </a:rPr>
              <a:t>、</a:t>
            </a:r>
            <a:r>
              <a:rPr lang="en-US" altLang="zh-TW" sz="1800" dirty="0">
                <a:solidFill>
                  <a:prstClr val="black"/>
                </a:solidFill>
              </a:rPr>
              <a:t>IIC</a:t>
            </a:r>
          </a:p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限制</a:t>
            </a:r>
            <a:r>
              <a:rPr lang="en-US" altLang="zh-TW" sz="2000" b="1" dirty="0">
                <a:solidFill>
                  <a:prstClr val="black"/>
                </a:solidFill>
              </a:rPr>
              <a:t>:</a:t>
            </a:r>
          </a:p>
          <a:p>
            <a:pPr marL="999000" lvl="1" indent="-457200"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影像大小、傳輸速率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2600" indent="-457200"/>
            <a:r>
              <a:rPr lang="zh-TW" altLang="en-US" sz="2400" b="1" dirty="0"/>
              <a:t>開發</a:t>
            </a:r>
            <a:r>
              <a:rPr lang="en-US" altLang="zh-TW" sz="2400" b="1" dirty="0"/>
              <a:t>CCL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:</a:t>
            </a:r>
            <a:r>
              <a:rPr lang="zh-TW" altLang="en-US" sz="2400" b="1" dirty="0"/>
              <a:t> </a:t>
            </a:r>
            <a:endParaRPr lang="en-US" altLang="zh-TW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1800" dirty="0"/>
              <a:t>contours label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1800" dirty="0"/>
              <a:t>contours stats(Top</a:t>
            </a:r>
            <a:r>
              <a:rPr lang="zh-TW" altLang="en-US" sz="1800" dirty="0"/>
              <a:t>、</a:t>
            </a:r>
            <a:r>
              <a:rPr lang="en-US" altLang="zh-TW" sz="1800" dirty="0"/>
              <a:t>Bottom</a:t>
            </a:r>
            <a:r>
              <a:rPr lang="zh-TW" altLang="en-US" sz="1800" dirty="0"/>
              <a:t>、</a:t>
            </a:r>
            <a:r>
              <a:rPr lang="en-US" altLang="zh-TW" sz="1800" dirty="0"/>
              <a:t>Left</a:t>
            </a:r>
            <a:r>
              <a:rPr lang="zh-TW" altLang="en-US" sz="1800" dirty="0"/>
              <a:t>、</a:t>
            </a:r>
            <a:r>
              <a:rPr lang="en-US" altLang="zh-TW" sz="1800" dirty="0"/>
              <a:t>Right</a:t>
            </a:r>
            <a:r>
              <a:rPr lang="zh-TW" altLang="en-US" sz="1800" dirty="0"/>
              <a:t>、</a:t>
            </a:r>
            <a:r>
              <a:rPr lang="en-US" altLang="zh-TW" sz="1800" dirty="0"/>
              <a:t>Area)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8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2600" indent="-457200">
              <a:buFont typeface="+mj-lt"/>
              <a:buAutoNum type="arabicPeriod"/>
            </a:pPr>
            <a:r>
              <a:rPr lang="en-US" altLang="zh-TW" sz="2400" b="1" dirty="0"/>
              <a:t>Contours label</a:t>
            </a:r>
          </a:p>
          <a:p>
            <a:r>
              <a:rPr lang="zh-TW" altLang="en-US" sz="1800" b="1" dirty="0"/>
              <a:t>測試方法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endParaRPr lang="en-US" altLang="zh-TW" sz="1800" b="1" dirty="0"/>
          </a:p>
          <a:p>
            <a:pPr marL="457200" lvl="1" indent="0">
              <a:buNone/>
            </a:pPr>
            <a:r>
              <a:rPr lang="zh-TW" altLang="en-US" sz="1800" dirty="0"/>
              <a:t>使用</a:t>
            </a:r>
            <a:r>
              <a:rPr lang="en-US" altLang="zh-TW" sz="1800" dirty="0"/>
              <a:t>Vivado</a:t>
            </a:r>
            <a:r>
              <a:rPr lang="zh-TW" altLang="en-US" sz="1800" dirty="0"/>
              <a:t>於</a:t>
            </a:r>
            <a:r>
              <a:rPr lang="en-US" altLang="zh-TW" sz="1800" dirty="0"/>
              <a:t>simulation</a:t>
            </a:r>
            <a:r>
              <a:rPr lang="zh-TW" altLang="en-US" sz="1800" dirty="0"/>
              <a:t>中讀取</a:t>
            </a:r>
            <a:r>
              <a:rPr lang="en-US" altLang="zh-TW" sz="1800" dirty="0"/>
              <a:t>txt</a:t>
            </a:r>
            <a:r>
              <a:rPr lang="zh-TW" altLang="en-US" sz="1800" dirty="0"/>
              <a:t>資料當成輸入影像，接著將模擬結果寫回</a:t>
            </a:r>
            <a:r>
              <a:rPr lang="en-US" altLang="zh-TW" sz="1800" dirty="0"/>
              <a:t>txt</a:t>
            </a:r>
            <a:r>
              <a:rPr lang="zh-TW" altLang="en-US" sz="1800" dirty="0"/>
              <a:t>觀察結果，並和軟體進行比較</a:t>
            </a:r>
            <a:endParaRPr lang="en-US" altLang="zh-TW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41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1CD63DC-FFCF-0F8D-B163-1C0C15DCB3A3}"/>
              </a:ext>
            </a:extLst>
          </p:cNvPr>
          <p:cNvGrpSpPr/>
          <p:nvPr/>
        </p:nvGrpSpPr>
        <p:grpSpPr>
          <a:xfrm>
            <a:off x="1323152" y="2995937"/>
            <a:ext cx="3902488" cy="3395897"/>
            <a:chOff x="1040642" y="2534194"/>
            <a:chExt cx="3902488" cy="339589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B145E49-07D4-7266-4A87-972D205DF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235"/>
            <a:stretch/>
          </p:blipFill>
          <p:spPr>
            <a:xfrm>
              <a:off x="1040642" y="2534194"/>
              <a:ext cx="2390536" cy="3395897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981ABFA-8120-0712-AB43-4CDECD46D746}"/>
                </a:ext>
              </a:extLst>
            </p:cNvPr>
            <p:cNvSpPr txBox="1"/>
            <p:nvPr/>
          </p:nvSpPr>
          <p:spPr>
            <a:xfrm>
              <a:off x="3431178" y="4047476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2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輸入資料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DE9674-0568-2932-AA52-5EDAFCA8DA31}"/>
              </a:ext>
            </a:extLst>
          </p:cNvPr>
          <p:cNvGrpSpPr/>
          <p:nvPr/>
        </p:nvGrpSpPr>
        <p:grpSpPr>
          <a:xfrm>
            <a:off x="7419845" y="2995937"/>
            <a:ext cx="4064583" cy="3483429"/>
            <a:chOff x="4271299" y="2534193"/>
            <a:chExt cx="4064583" cy="348342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52D07E4-F281-0D5B-5A69-C2E17A738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24305" b="-1464"/>
            <a:stretch/>
          </p:blipFill>
          <p:spPr>
            <a:xfrm>
              <a:off x="4271299" y="2534193"/>
              <a:ext cx="2458141" cy="3483429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2A77D74-E622-2604-5A26-E2C39253CC9F}"/>
                </a:ext>
              </a:extLst>
            </p:cNvPr>
            <p:cNvSpPr txBox="1"/>
            <p:nvPr/>
          </p:nvSpPr>
          <p:spPr>
            <a:xfrm>
              <a:off x="6823930" y="4091242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4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輸出資料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CBF5079-500B-4027-7E9E-D1D1A740A3E8}"/>
              </a:ext>
            </a:extLst>
          </p:cNvPr>
          <p:cNvGrpSpPr/>
          <p:nvPr/>
        </p:nvGrpSpPr>
        <p:grpSpPr>
          <a:xfrm>
            <a:off x="1084208" y="2498953"/>
            <a:ext cx="4396325" cy="378465"/>
            <a:chOff x="2046514" y="2456132"/>
            <a:chExt cx="4396325" cy="378465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F7BE54A-F5E1-395D-198E-FDD8A125B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54" t="1" b="2356"/>
            <a:stretch/>
          </p:blipFill>
          <p:spPr>
            <a:xfrm>
              <a:off x="2046514" y="2456133"/>
              <a:ext cx="2936457" cy="378464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EA3079D-E56A-98E2-001D-6FD3D50F2E4E}"/>
                </a:ext>
              </a:extLst>
            </p:cNvPr>
            <p:cNvSpPr txBox="1"/>
            <p:nvPr/>
          </p:nvSpPr>
          <p:spPr>
            <a:xfrm>
              <a:off x="4930887" y="2456132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輸入波型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79AA502-7B81-E6C6-1966-FE3C28681AAE}"/>
              </a:ext>
            </a:extLst>
          </p:cNvPr>
          <p:cNvGrpSpPr/>
          <p:nvPr/>
        </p:nvGrpSpPr>
        <p:grpSpPr>
          <a:xfrm>
            <a:off x="7443474" y="2441249"/>
            <a:ext cx="3975640" cy="436169"/>
            <a:chOff x="7419845" y="2389294"/>
            <a:chExt cx="3975640" cy="436169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FA8392A-AD4E-49F7-7F9E-7593F0E22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887" r="50961" b="-5991"/>
            <a:stretch/>
          </p:blipFill>
          <p:spPr>
            <a:xfrm>
              <a:off x="7419845" y="2389294"/>
              <a:ext cx="2458141" cy="436169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45924294-F4A4-C20B-E2FB-6F6C9E635160}"/>
                </a:ext>
              </a:extLst>
            </p:cNvPr>
            <p:cNvSpPr txBox="1"/>
            <p:nvPr/>
          </p:nvSpPr>
          <p:spPr>
            <a:xfrm>
              <a:off x="9883533" y="2413589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輸出波型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50F4705C-09DC-513A-58BC-9747569750EC}"/>
              </a:ext>
            </a:extLst>
          </p:cNvPr>
          <p:cNvGrpSpPr/>
          <p:nvPr/>
        </p:nvGrpSpPr>
        <p:grpSpPr>
          <a:xfrm>
            <a:off x="1606733" y="2716926"/>
            <a:ext cx="2413931" cy="3674908"/>
            <a:chOff x="1606733" y="2716926"/>
            <a:chExt cx="2413931" cy="367490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2C18C85-72AB-ACA5-DBC6-CD01B41E1487}"/>
                </a:ext>
              </a:extLst>
            </p:cNvPr>
            <p:cNvSpPr/>
            <p:nvPr/>
          </p:nvSpPr>
          <p:spPr>
            <a:xfrm>
              <a:off x="1606733" y="5181600"/>
              <a:ext cx="313508" cy="12102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4227DCC-3051-177A-664A-34CB55AAAF89}"/>
                </a:ext>
              </a:extLst>
            </p:cNvPr>
            <p:cNvSpPr/>
            <p:nvPr/>
          </p:nvSpPr>
          <p:spPr>
            <a:xfrm>
              <a:off x="2229394" y="2716926"/>
              <a:ext cx="1791270" cy="160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21CDE2D-6B7B-5B40-1E2E-2B0D06500E96}"/>
                </a:ext>
              </a:extLst>
            </p:cNvPr>
            <p:cNvCxnSpPr>
              <a:endCxn id="26" idx="1"/>
            </p:cNvCxnSpPr>
            <p:nvPr/>
          </p:nvCxnSpPr>
          <p:spPr>
            <a:xfrm flipV="1">
              <a:off x="1628503" y="2797172"/>
              <a:ext cx="600891" cy="23844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078A038C-4E41-DD19-1142-52FA695F2F5F}"/>
                </a:ext>
              </a:extLst>
            </p:cNvPr>
            <p:cNvCxnSpPr>
              <a:cxnSpLocks/>
              <a:endCxn id="26" idx="3"/>
            </p:cNvCxnSpPr>
            <p:nvPr/>
          </p:nvCxnSpPr>
          <p:spPr>
            <a:xfrm flipV="1">
              <a:off x="1915886" y="2797172"/>
              <a:ext cx="2104778" cy="23844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D3D71537-8B52-7350-E42B-D6EBAA789F1E}"/>
              </a:ext>
            </a:extLst>
          </p:cNvPr>
          <p:cNvGrpSpPr/>
          <p:nvPr/>
        </p:nvGrpSpPr>
        <p:grpSpPr>
          <a:xfrm>
            <a:off x="7696376" y="2673582"/>
            <a:ext cx="2299729" cy="3743665"/>
            <a:chOff x="1606733" y="2648169"/>
            <a:chExt cx="2299729" cy="3743665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0A27668-E226-CA50-EEC4-4DF45B1EAD5A}"/>
                </a:ext>
              </a:extLst>
            </p:cNvPr>
            <p:cNvSpPr/>
            <p:nvPr/>
          </p:nvSpPr>
          <p:spPr>
            <a:xfrm>
              <a:off x="1606733" y="5181600"/>
              <a:ext cx="313508" cy="12102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FB789A4-6051-1683-0393-098991073203}"/>
                </a:ext>
              </a:extLst>
            </p:cNvPr>
            <p:cNvSpPr/>
            <p:nvPr/>
          </p:nvSpPr>
          <p:spPr>
            <a:xfrm>
              <a:off x="2115192" y="2648169"/>
              <a:ext cx="1791270" cy="160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3396B4EB-64BE-5811-95EE-12A7E9A26E80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flipV="1">
              <a:off x="1606733" y="2728415"/>
              <a:ext cx="508459" cy="245318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CF73BB04-772E-5068-DABA-1345A7A0FD3B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1920241" y="2728415"/>
              <a:ext cx="1986221" cy="24646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165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2600" indent="-457200">
              <a:buFont typeface="+mj-lt"/>
              <a:buAutoNum type="arabicPeriod"/>
            </a:pPr>
            <a:r>
              <a:rPr lang="en-US" altLang="zh-TW" sz="2400" b="1" dirty="0"/>
              <a:t>contours label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Test_1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17x9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42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EDA72F0-CC21-981D-6368-6DC0D2C7B14F}"/>
              </a:ext>
            </a:extLst>
          </p:cNvPr>
          <p:cNvGrpSpPr/>
          <p:nvPr/>
        </p:nvGrpSpPr>
        <p:grpSpPr>
          <a:xfrm>
            <a:off x="5063059" y="1360085"/>
            <a:ext cx="6374007" cy="4961105"/>
            <a:chOff x="2956787" y="1929243"/>
            <a:chExt cx="6374007" cy="4961105"/>
          </a:xfrm>
        </p:grpSpPr>
        <p:pic>
          <p:nvPicPr>
            <p:cNvPr id="6" name="圖片 5" descr="一張含有 正方形, 螢幕擷取畫面, 像素, Rectangle 的圖片&#10;&#10;自動產生的描述">
              <a:extLst>
                <a:ext uri="{FF2B5EF4-FFF2-40B4-BE49-F238E27FC236}">
                  <a16:creationId xmlns:a16="http://schemas.microsoft.com/office/drawing/2014/main" id="{601F697E-810F-093B-A30F-B21D65F02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2318" r="-80" b="12639"/>
            <a:stretch/>
          </p:blipFill>
          <p:spPr>
            <a:xfrm>
              <a:off x="2956787" y="1929243"/>
              <a:ext cx="6374007" cy="4779457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DDF01B3-C67C-79B1-55D9-FE63FA362952}"/>
                </a:ext>
              </a:extLst>
            </p:cNvPr>
            <p:cNvSpPr txBox="1"/>
            <p:nvPr/>
          </p:nvSpPr>
          <p:spPr>
            <a:xfrm>
              <a:off x="5375792" y="6521016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5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23CB110-4BDD-895C-F370-855CDAA23527}"/>
              </a:ext>
            </a:extLst>
          </p:cNvPr>
          <p:cNvGrpSpPr/>
          <p:nvPr/>
        </p:nvGrpSpPr>
        <p:grpSpPr>
          <a:xfrm>
            <a:off x="3842150" y="4022444"/>
            <a:ext cx="7573266" cy="1929414"/>
            <a:chOff x="2022058" y="4171950"/>
            <a:chExt cx="7573266" cy="192941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0071B9-23A1-ED02-01AA-9B16BA2DA3AF}"/>
                </a:ext>
              </a:extLst>
            </p:cNvPr>
            <p:cNvSpPr/>
            <p:nvPr/>
          </p:nvSpPr>
          <p:spPr>
            <a:xfrm>
              <a:off x="3181349" y="4171950"/>
              <a:ext cx="6413975" cy="19294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37B7E39-A313-E2C8-0EE4-A77F7F92EF6F}"/>
                </a:ext>
              </a:extLst>
            </p:cNvPr>
            <p:cNvSpPr txBox="1"/>
            <p:nvPr/>
          </p:nvSpPr>
          <p:spPr>
            <a:xfrm>
              <a:off x="2022058" y="491120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46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6AED21-7A37-678E-ED84-B14262B822DE}"/>
              </a:ext>
            </a:extLst>
          </p:cNvPr>
          <p:cNvGrpSpPr/>
          <p:nvPr/>
        </p:nvGrpSpPr>
        <p:grpSpPr>
          <a:xfrm>
            <a:off x="5310914" y="1260212"/>
            <a:ext cx="5905499" cy="5096138"/>
            <a:chOff x="3250043" y="1753766"/>
            <a:chExt cx="5691913" cy="4787250"/>
          </a:xfrm>
        </p:grpSpPr>
        <p:pic>
          <p:nvPicPr>
            <p:cNvPr id="9" name="圖片 8" descr="一張含有 鮮豔, 螢幕擷取畫面, 圓形 的圖片&#10;&#10;自動產生的描述">
              <a:extLst>
                <a:ext uri="{FF2B5EF4-FFF2-40B4-BE49-F238E27FC236}">
                  <a16:creationId xmlns:a16="http://schemas.microsoft.com/office/drawing/2014/main" id="{DDBF6F24-0E2A-9877-DA23-16E196275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9016" r="-1666" b="10859"/>
            <a:stretch/>
          </p:blipFill>
          <p:spPr>
            <a:xfrm>
              <a:off x="3250043" y="1753766"/>
              <a:ext cx="5691913" cy="448586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8B22BBA-173A-F03C-90E8-BB562AD7F416}"/>
                </a:ext>
              </a:extLst>
            </p:cNvPr>
            <p:cNvSpPr txBox="1"/>
            <p:nvPr/>
          </p:nvSpPr>
          <p:spPr>
            <a:xfrm>
              <a:off x="5282314" y="6171684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6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2600" indent="-457200">
              <a:buFont typeface="+mj-lt"/>
              <a:buAutoNum type="arabicPeriod"/>
            </a:pPr>
            <a:r>
              <a:rPr lang="en-US" altLang="zh-TW" sz="2400" b="1" dirty="0"/>
              <a:t>contours label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Test_2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300x195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43</a:t>
            </a:fld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1DA0AC6-8BDB-B75E-999B-8BC6BB5D3858}"/>
              </a:ext>
            </a:extLst>
          </p:cNvPr>
          <p:cNvGrpSpPr/>
          <p:nvPr/>
        </p:nvGrpSpPr>
        <p:grpSpPr>
          <a:xfrm>
            <a:off x="4151621" y="3814354"/>
            <a:ext cx="7064791" cy="2182244"/>
            <a:chOff x="2022058" y="3989440"/>
            <a:chExt cx="7064791" cy="218224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D1C6A3-6210-770D-3175-8F9756BD582C}"/>
                </a:ext>
              </a:extLst>
            </p:cNvPr>
            <p:cNvSpPr/>
            <p:nvPr/>
          </p:nvSpPr>
          <p:spPr>
            <a:xfrm>
              <a:off x="3181350" y="3989440"/>
              <a:ext cx="5905499" cy="21822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D6663BA-C5B2-90D4-E613-9A0A4A05577B}"/>
                </a:ext>
              </a:extLst>
            </p:cNvPr>
            <p:cNvSpPr txBox="1"/>
            <p:nvPr/>
          </p:nvSpPr>
          <p:spPr>
            <a:xfrm>
              <a:off x="2022058" y="491120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14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2600" indent="-457200">
              <a:buFont typeface="+mj-lt"/>
              <a:buAutoNum type="arabicPeriod"/>
            </a:pPr>
            <a:r>
              <a:rPr lang="en-US" altLang="zh-TW" sz="2400" b="1" dirty="0"/>
              <a:t>contours label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Test_3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600x450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44</a:t>
            </a:fld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8BAA76B-189A-43EE-5CDA-B2A7BC79D4E7}"/>
              </a:ext>
            </a:extLst>
          </p:cNvPr>
          <p:cNvGrpSpPr/>
          <p:nvPr/>
        </p:nvGrpSpPr>
        <p:grpSpPr>
          <a:xfrm>
            <a:off x="5768340" y="1234506"/>
            <a:ext cx="5684520" cy="5141601"/>
            <a:chOff x="5768340" y="1234506"/>
            <a:chExt cx="5684520" cy="5141601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DDF01B3-C67C-79B1-55D9-FE63FA362952}"/>
                </a:ext>
              </a:extLst>
            </p:cNvPr>
            <p:cNvSpPr txBox="1"/>
            <p:nvPr/>
          </p:nvSpPr>
          <p:spPr>
            <a:xfrm>
              <a:off x="7921011" y="6006775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7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9" name="圖片 8" descr="一張含有 文字, 地圖, 螢幕擷取畫面, 藝術 的圖片&#10;&#10;自動產生的描述">
              <a:extLst>
                <a:ext uri="{FF2B5EF4-FFF2-40B4-BE49-F238E27FC236}">
                  <a16:creationId xmlns:a16="http://schemas.microsoft.com/office/drawing/2014/main" id="{CA8D229B-E99F-0E18-5E26-80C3E35F5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111" r="95" b="9016"/>
            <a:stretch/>
          </p:blipFill>
          <p:spPr>
            <a:xfrm>
              <a:off x="5768340" y="1234506"/>
              <a:ext cx="5684520" cy="4772269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B110BA-730E-5C68-5DD3-DB0E87B025A9}"/>
              </a:ext>
            </a:extLst>
          </p:cNvPr>
          <p:cNvGrpSpPr/>
          <p:nvPr/>
        </p:nvGrpSpPr>
        <p:grpSpPr>
          <a:xfrm>
            <a:off x="4151621" y="3735977"/>
            <a:ext cx="7509155" cy="2303454"/>
            <a:chOff x="2022058" y="3989440"/>
            <a:chExt cx="7105995" cy="222359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5CA55BF-DC2D-3D34-B294-3AD23B5D6732}"/>
                </a:ext>
              </a:extLst>
            </p:cNvPr>
            <p:cNvSpPr/>
            <p:nvPr/>
          </p:nvSpPr>
          <p:spPr>
            <a:xfrm>
              <a:off x="3181349" y="3989440"/>
              <a:ext cx="5946704" cy="22235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A14ECB2-8DAD-D89F-68F0-3B63A73297C7}"/>
                </a:ext>
              </a:extLst>
            </p:cNvPr>
            <p:cNvSpPr txBox="1"/>
            <p:nvPr/>
          </p:nvSpPr>
          <p:spPr>
            <a:xfrm>
              <a:off x="2022058" y="491120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41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2"/>
            </a:pPr>
            <a:r>
              <a:rPr lang="en-US" altLang="zh-TW" sz="2400" b="1" dirty="0"/>
              <a:t>contours stats</a:t>
            </a:r>
          </a:p>
          <a:p>
            <a:r>
              <a:rPr lang="zh-TW" altLang="en-US" sz="1800" b="1" dirty="0"/>
              <a:t>測試方法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endParaRPr lang="en-US" altLang="zh-TW" sz="1800" b="1" dirty="0"/>
          </a:p>
          <a:p>
            <a:pPr marL="457200" lvl="1" indent="0">
              <a:buNone/>
            </a:pPr>
            <a:r>
              <a:rPr lang="zh-TW" altLang="en-US" sz="1800" dirty="0"/>
              <a:t>使用</a:t>
            </a:r>
            <a:r>
              <a:rPr lang="en-US" altLang="zh-TW" sz="1800" dirty="0"/>
              <a:t>Vivado</a:t>
            </a:r>
            <a:r>
              <a:rPr lang="zh-TW" altLang="en-US" sz="1800" dirty="0"/>
              <a:t>於</a:t>
            </a:r>
            <a:r>
              <a:rPr lang="en-US" altLang="zh-TW" sz="1800" dirty="0"/>
              <a:t>simulation</a:t>
            </a:r>
            <a:r>
              <a:rPr lang="zh-TW" altLang="en-US" sz="1800" dirty="0"/>
              <a:t>中讀取</a:t>
            </a:r>
            <a:r>
              <a:rPr lang="en-US" altLang="zh-TW" sz="1800" dirty="0"/>
              <a:t>txt</a:t>
            </a:r>
            <a:r>
              <a:rPr lang="zh-TW" altLang="en-US" sz="1800" dirty="0"/>
              <a:t>資料當成輸入影像，</a:t>
            </a:r>
            <a:r>
              <a:rPr lang="en-US" altLang="zh-TW" sz="1800" dirty="0"/>
              <a:t>Contours stats</a:t>
            </a:r>
            <a:r>
              <a:rPr lang="zh-TW" altLang="en-US" sz="1800" dirty="0"/>
              <a:t>會存於</a:t>
            </a:r>
            <a:r>
              <a:rPr lang="en-US" altLang="zh-TW" sz="1800" dirty="0"/>
              <a:t>BRAM</a:t>
            </a:r>
            <a:r>
              <a:rPr lang="zh-TW" altLang="en-US" sz="1800" dirty="0"/>
              <a:t>中，在處理完一張影像後，將儲存結果讀出，並用結果繪製</a:t>
            </a:r>
            <a:r>
              <a:rPr lang="en-US" altLang="zh-TW" sz="1800" dirty="0"/>
              <a:t>contours</a:t>
            </a:r>
            <a:r>
              <a:rPr lang="zh-TW" altLang="en-US" sz="1800" dirty="0"/>
              <a:t>的外接矩形框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24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45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838190B-9C40-BE53-3B10-0A5C0F5119E5}"/>
              </a:ext>
            </a:extLst>
          </p:cNvPr>
          <p:cNvGrpSpPr/>
          <p:nvPr/>
        </p:nvGrpSpPr>
        <p:grpSpPr>
          <a:xfrm>
            <a:off x="838200" y="2696250"/>
            <a:ext cx="1676545" cy="3646216"/>
            <a:chOff x="838200" y="2696250"/>
            <a:chExt cx="1676545" cy="364621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148870F-5FFC-28F5-05C8-CC1964FE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96250"/>
              <a:ext cx="1676545" cy="327688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3EAEDFB-CA5C-520C-0B0A-66FFA856193F}"/>
                </a:ext>
              </a:extLst>
            </p:cNvPr>
            <p:cNvSpPr txBox="1"/>
            <p:nvPr/>
          </p:nvSpPr>
          <p:spPr>
            <a:xfrm>
              <a:off x="887376" y="5973134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8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.stats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結果</a:t>
              </a:r>
            </a:p>
          </p:txBody>
        </p:sp>
      </p:grpSp>
      <p:sp>
        <p:nvSpPr>
          <p:cNvPr id="16" name="右大括弧 15">
            <a:extLst>
              <a:ext uri="{FF2B5EF4-FFF2-40B4-BE49-F238E27FC236}">
                <a16:creationId xmlns:a16="http://schemas.microsoft.com/office/drawing/2014/main" id="{C029851A-0BA1-F2C9-13A7-B3CCC32DD052}"/>
              </a:ext>
            </a:extLst>
          </p:cNvPr>
          <p:cNvSpPr/>
          <p:nvPr/>
        </p:nvSpPr>
        <p:spPr>
          <a:xfrm>
            <a:off x="2514745" y="2696250"/>
            <a:ext cx="498421" cy="327688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9105CBF-5308-97C6-19E5-CB552B33AF32}"/>
              </a:ext>
            </a:extLst>
          </p:cNvPr>
          <p:cNvSpPr txBox="1"/>
          <p:nvPr/>
        </p:nvSpPr>
        <p:spPr>
          <a:xfrm>
            <a:off x="3013166" y="4150026"/>
            <a:ext cx="613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Row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[Left,Top,Right,Bottom,Area] 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其中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Row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個標籤</a:t>
            </a:r>
          </a:p>
        </p:txBody>
      </p:sp>
    </p:spTree>
    <p:extLst>
      <p:ext uri="{BB962C8B-B14F-4D97-AF65-F5344CB8AC3E}">
        <p14:creationId xmlns:p14="http://schemas.microsoft.com/office/powerpoint/2010/main" val="38491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2"/>
            </a:pPr>
            <a:r>
              <a:rPr lang="en-US" altLang="zh-TW" sz="2400" b="1" dirty="0"/>
              <a:t>contours stats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Test_4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17x9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46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A536DE6-06D7-D53B-2707-D0BF53D24C86}"/>
              </a:ext>
            </a:extLst>
          </p:cNvPr>
          <p:cNvGrpSpPr/>
          <p:nvPr/>
        </p:nvGrpSpPr>
        <p:grpSpPr>
          <a:xfrm>
            <a:off x="4909203" y="1201849"/>
            <a:ext cx="6842760" cy="5154501"/>
            <a:chOff x="4874368" y="1166689"/>
            <a:chExt cx="6842760" cy="5154501"/>
          </a:xfrm>
        </p:grpSpPr>
        <p:pic>
          <p:nvPicPr>
            <p:cNvPr id="12" name="圖片 11" descr="一張含有 像素, 正方形, Rectangle, 螢幕擷取畫面 的圖片&#10;&#10;自動產生的描述">
              <a:extLst>
                <a:ext uri="{FF2B5EF4-FFF2-40B4-BE49-F238E27FC236}">
                  <a16:creationId xmlns:a16="http://schemas.microsoft.com/office/drawing/2014/main" id="{490350EE-CBEE-44E9-AE7E-CD39238D1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3213" r="223" b="16374"/>
            <a:stretch/>
          </p:blipFill>
          <p:spPr>
            <a:xfrm>
              <a:off x="4874368" y="1166689"/>
              <a:ext cx="6842760" cy="4828908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DDF01B3-C67C-79B1-55D9-FE63FA362952}"/>
                </a:ext>
              </a:extLst>
            </p:cNvPr>
            <p:cNvSpPr txBox="1"/>
            <p:nvPr/>
          </p:nvSpPr>
          <p:spPr>
            <a:xfrm>
              <a:off x="7482064" y="5951858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9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23CB110-4BDD-895C-F370-855CDAA23527}"/>
              </a:ext>
            </a:extLst>
          </p:cNvPr>
          <p:cNvGrpSpPr/>
          <p:nvPr/>
        </p:nvGrpSpPr>
        <p:grpSpPr>
          <a:xfrm>
            <a:off x="3842150" y="3962399"/>
            <a:ext cx="7909813" cy="2068357"/>
            <a:chOff x="2022058" y="4111905"/>
            <a:chExt cx="7909813" cy="20683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0071B9-23A1-ED02-01AA-9B16BA2DA3AF}"/>
                </a:ext>
              </a:extLst>
            </p:cNvPr>
            <p:cNvSpPr/>
            <p:nvPr/>
          </p:nvSpPr>
          <p:spPr>
            <a:xfrm>
              <a:off x="3181349" y="4111905"/>
              <a:ext cx="6750522" cy="2068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37B7E39-A313-E2C8-0EE4-A77F7F92EF6F}"/>
                </a:ext>
              </a:extLst>
            </p:cNvPr>
            <p:cNvSpPr txBox="1"/>
            <p:nvPr/>
          </p:nvSpPr>
          <p:spPr>
            <a:xfrm>
              <a:off x="2022058" y="491120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90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965F5BE5-DA93-EC5C-04DA-646D3F6F6324}"/>
              </a:ext>
            </a:extLst>
          </p:cNvPr>
          <p:cNvGrpSpPr/>
          <p:nvPr/>
        </p:nvGrpSpPr>
        <p:grpSpPr>
          <a:xfrm>
            <a:off x="5223608" y="1221219"/>
            <a:ext cx="6171964" cy="5135131"/>
            <a:chOff x="5177680" y="1221219"/>
            <a:chExt cx="6171964" cy="5135131"/>
          </a:xfrm>
        </p:grpSpPr>
        <p:pic>
          <p:nvPicPr>
            <p:cNvPr id="6" name="圖片 5" descr="一張含有 螢幕擷取畫面, 鮮豔 的圖片&#10;&#10;自動產生的描述">
              <a:extLst>
                <a:ext uri="{FF2B5EF4-FFF2-40B4-BE49-F238E27FC236}">
                  <a16:creationId xmlns:a16="http://schemas.microsoft.com/office/drawing/2014/main" id="{6D629409-3C01-44CB-DAFC-F363A9BF2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0031" r="-159" b="12561"/>
            <a:stretch/>
          </p:blipFill>
          <p:spPr>
            <a:xfrm>
              <a:off x="5177680" y="1221219"/>
              <a:ext cx="6171964" cy="4770006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8B22BBA-173A-F03C-90E8-BB562AD7F416}"/>
                </a:ext>
              </a:extLst>
            </p:cNvPr>
            <p:cNvSpPr txBox="1"/>
            <p:nvPr/>
          </p:nvSpPr>
          <p:spPr>
            <a:xfrm>
              <a:off x="7419445" y="5963188"/>
              <a:ext cx="1688435" cy="393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6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2"/>
            </a:pPr>
            <a:r>
              <a:rPr lang="en-US" altLang="zh-TW" sz="2400" b="1" dirty="0"/>
              <a:t>contours stats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Test_5 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300x195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47</a:t>
            </a:fld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1DA0AC6-8BDB-B75E-999B-8BC6BB5D3858}"/>
              </a:ext>
            </a:extLst>
          </p:cNvPr>
          <p:cNvGrpSpPr/>
          <p:nvPr/>
        </p:nvGrpSpPr>
        <p:grpSpPr>
          <a:xfrm>
            <a:off x="4151621" y="3788229"/>
            <a:ext cx="7202179" cy="2222365"/>
            <a:chOff x="2022058" y="3963315"/>
            <a:chExt cx="7202179" cy="222236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D1C6A3-6210-770D-3175-8F9756BD582C}"/>
                </a:ext>
              </a:extLst>
            </p:cNvPr>
            <p:cNvSpPr/>
            <p:nvPr/>
          </p:nvSpPr>
          <p:spPr>
            <a:xfrm>
              <a:off x="3181350" y="3963315"/>
              <a:ext cx="6042887" cy="22223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D6663BA-C5B2-90D4-E613-9A0A4A05577B}"/>
                </a:ext>
              </a:extLst>
            </p:cNvPr>
            <p:cNvSpPr txBox="1"/>
            <p:nvPr/>
          </p:nvSpPr>
          <p:spPr>
            <a:xfrm>
              <a:off x="2022058" y="491120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20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2"/>
            </a:pPr>
            <a:r>
              <a:rPr lang="en-US" altLang="zh-TW" sz="2400" b="1" dirty="0"/>
              <a:t>contours stats</a:t>
            </a:r>
          </a:p>
          <a:p>
            <a:r>
              <a:rPr lang="zh-TW" altLang="en-US" sz="1800" b="1" dirty="0"/>
              <a:t>實驗結果 </a:t>
            </a:r>
            <a:r>
              <a:rPr lang="en-US" altLang="zh-TW" sz="1800" b="1" dirty="0"/>
              <a:t>: Test_6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: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input image : 600x450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48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3AB27CB-9DA6-158E-68A4-CD99A5F81FE6}"/>
              </a:ext>
            </a:extLst>
          </p:cNvPr>
          <p:cNvGrpSpPr/>
          <p:nvPr/>
        </p:nvGrpSpPr>
        <p:grpSpPr>
          <a:xfrm>
            <a:off x="5521751" y="1201849"/>
            <a:ext cx="5677474" cy="5119341"/>
            <a:chOff x="5521751" y="1201849"/>
            <a:chExt cx="5677474" cy="5119341"/>
          </a:xfrm>
        </p:grpSpPr>
        <p:pic>
          <p:nvPicPr>
            <p:cNvPr id="12" name="圖片 11" descr="一張含有 文字, 螢幕擷取畫面, 地圖, 藝術 的圖片&#10;&#10;自動產生的描述">
              <a:extLst>
                <a:ext uri="{FF2B5EF4-FFF2-40B4-BE49-F238E27FC236}">
                  <a16:creationId xmlns:a16="http://schemas.microsoft.com/office/drawing/2014/main" id="{EA85F8C2-B37D-1EBA-E122-18D7DB93F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75" r="-33" b="9017"/>
            <a:stretch/>
          </p:blipFill>
          <p:spPr>
            <a:xfrm>
              <a:off x="5521751" y="1201849"/>
              <a:ext cx="5677474" cy="4796340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DDF01B3-C67C-79B1-55D9-FE63FA362952}"/>
                </a:ext>
              </a:extLst>
            </p:cNvPr>
            <p:cNvSpPr txBox="1"/>
            <p:nvPr/>
          </p:nvSpPr>
          <p:spPr>
            <a:xfrm>
              <a:off x="7482064" y="5951858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圖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5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.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測試結果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23CB110-4BDD-895C-F370-855CDAA23527}"/>
              </a:ext>
            </a:extLst>
          </p:cNvPr>
          <p:cNvGrpSpPr/>
          <p:nvPr/>
        </p:nvGrpSpPr>
        <p:grpSpPr>
          <a:xfrm>
            <a:off x="4362459" y="3753393"/>
            <a:ext cx="7115438" cy="2244795"/>
            <a:chOff x="2542367" y="3902899"/>
            <a:chExt cx="7115438" cy="224479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B0071B9-23A1-ED02-01AA-9B16BA2DA3AF}"/>
                </a:ext>
              </a:extLst>
            </p:cNvPr>
            <p:cNvSpPr/>
            <p:nvPr/>
          </p:nvSpPr>
          <p:spPr>
            <a:xfrm>
              <a:off x="3701659" y="3902899"/>
              <a:ext cx="5956146" cy="22447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37B7E39-A313-E2C8-0EE4-A77F7F92EF6F}"/>
                </a:ext>
              </a:extLst>
            </p:cNvPr>
            <p:cNvSpPr txBox="1"/>
            <p:nvPr/>
          </p:nvSpPr>
          <p:spPr>
            <a:xfrm>
              <a:off x="2542367" y="484063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simulation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0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某些情況下</a:t>
            </a:r>
            <a:r>
              <a:rPr lang="en-US" altLang="zh-TW" sz="1800" dirty="0"/>
              <a:t>(contours</a:t>
            </a:r>
            <a:r>
              <a:rPr lang="zh-TW" altLang="en-US" sz="1800" dirty="0"/>
              <a:t>為右上左下排列</a:t>
            </a:r>
            <a:r>
              <a:rPr lang="en-US" altLang="zh-TW" sz="1800" dirty="0"/>
              <a:t>?)</a:t>
            </a:r>
            <a:r>
              <a:rPr lang="zh-TW" altLang="en-US" sz="1800" dirty="0"/>
              <a:t>，二次掃描結果會出現錯誤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/>
              <a:t>stats</a:t>
            </a:r>
            <a:r>
              <a:rPr lang="zh-TW" altLang="en-US" sz="1800" dirty="0"/>
              <a:t>存在錯誤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(1)</a:t>
            </a:r>
            <a:r>
              <a:rPr lang="zh-TW" altLang="en-US" sz="20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SD</a:t>
            </a:r>
            <a:r>
              <a:rPr lang="zh-TW" altLang="en-US" sz="1800" dirty="0">
                <a:solidFill>
                  <a:prstClr val="black"/>
                </a:solidFill>
              </a:rPr>
              <a:t>卡中影像可以正常輸入到</a:t>
            </a:r>
            <a:r>
              <a:rPr lang="en-US" altLang="zh-TW" sz="1800" dirty="0">
                <a:solidFill>
                  <a:prstClr val="black"/>
                </a:solidFill>
              </a:rPr>
              <a:t>PL</a:t>
            </a:r>
            <a:r>
              <a:rPr lang="zh-TW" altLang="en-US" sz="1800" dirty="0">
                <a:solidFill>
                  <a:prstClr val="black"/>
                </a:solidFill>
              </a:rPr>
              <a:t>端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(a)</a:t>
            </a:r>
            <a:r>
              <a:rPr lang="zh-TW" altLang="en-US" sz="1800" dirty="0">
                <a:solidFill>
                  <a:prstClr val="black"/>
                </a:solidFill>
              </a:rPr>
              <a:t>單幀輸出</a:t>
            </a:r>
            <a:r>
              <a:rPr lang="en-US" altLang="zh-TW" sz="1800" dirty="0">
                <a:solidFill>
                  <a:prstClr val="black"/>
                </a:solidFill>
              </a:rPr>
              <a:t>(</a:t>
            </a:r>
            <a:r>
              <a:rPr lang="zh-TW" altLang="en-US" sz="1800" dirty="0">
                <a:solidFill>
                  <a:prstClr val="black"/>
                </a:solidFill>
              </a:rPr>
              <a:t>圖片</a:t>
            </a:r>
            <a:r>
              <a:rPr lang="en-US" altLang="zh-TW" sz="1800" dirty="0">
                <a:solidFill>
                  <a:prstClr val="black"/>
                </a:solidFill>
              </a:rPr>
              <a:t>)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(b)</a:t>
            </a:r>
            <a:r>
              <a:rPr lang="zh-TW" altLang="en-US" sz="1800" dirty="0">
                <a:solidFill>
                  <a:prstClr val="black"/>
                </a:solidFill>
              </a:rPr>
              <a:t>連續幀輸出</a:t>
            </a:r>
            <a:r>
              <a:rPr lang="en-US" altLang="zh-TW" sz="1800" dirty="0">
                <a:solidFill>
                  <a:prstClr val="black"/>
                </a:solidFill>
              </a:rPr>
              <a:t>(</a:t>
            </a:r>
            <a:r>
              <a:rPr lang="zh-TW" altLang="en-US" sz="1800" dirty="0">
                <a:solidFill>
                  <a:prstClr val="black"/>
                </a:solidFill>
              </a:rPr>
              <a:t>影像</a:t>
            </a:r>
            <a:r>
              <a:rPr lang="en-US" altLang="zh-TW" sz="1800" dirty="0">
                <a:solidFill>
                  <a:prstClr val="black"/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首先透過</a:t>
            </a:r>
            <a:r>
              <a:rPr lang="en-US" altLang="zh-TW" sz="1800" dirty="0">
                <a:solidFill>
                  <a:prstClr val="black"/>
                </a:solidFill>
              </a:rPr>
              <a:t>SDK</a:t>
            </a:r>
            <a:r>
              <a:rPr lang="zh-TW" altLang="en-US" sz="1800" dirty="0">
                <a:solidFill>
                  <a:prstClr val="black"/>
                </a:solidFill>
              </a:rPr>
              <a:t>中</a:t>
            </a:r>
            <a:r>
              <a:rPr lang="en-US" altLang="zh-TW" sz="1800" dirty="0">
                <a:solidFill>
                  <a:prstClr val="black"/>
                </a:solidFill>
              </a:rPr>
              <a:t>debug</a:t>
            </a:r>
            <a:r>
              <a:rPr lang="zh-TW" altLang="en-US" sz="1800" dirty="0">
                <a:solidFill>
                  <a:prstClr val="black"/>
                </a:solidFill>
              </a:rPr>
              <a:t>工具檢查由</a:t>
            </a:r>
            <a:r>
              <a:rPr lang="en-US" altLang="zh-TW" sz="1800" dirty="0">
                <a:solidFill>
                  <a:prstClr val="black"/>
                </a:solidFill>
              </a:rPr>
              <a:t>SD</a:t>
            </a:r>
            <a:r>
              <a:rPr lang="zh-TW" altLang="en-US" sz="1800" dirty="0">
                <a:solidFill>
                  <a:prstClr val="black"/>
                </a:solidFill>
              </a:rPr>
              <a:t>卡中寫入</a:t>
            </a:r>
            <a:r>
              <a:rPr lang="en-US" altLang="zh-TW" sz="1800" dirty="0">
                <a:solidFill>
                  <a:prstClr val="black"/>
                </a:solidFill>
              </a:rPr>
              <a:t>DDR</a:t>
            </a:r>
            <a:r>
              <a:rPr lang="zh-TW" altLang="en-US" sz="1800" dirty="0">
                <a:solidFill>
                  <a:prstClr val="black"/>
                </a:solidFill>
              </a:rPr>
              <a:t>的記憶體位址，其資料和儲存的影像資料是否一致，接下來</a:t>
            </a:r>
            <a:r>
              <a:rPr lang="en-US" altLang="zh-TW" sz="1800" dirty="0">
                <a:solidFill>
                  <a:prstClr val="black"/>
                </a:solidFill>
              </a:rPr>
              <a:t>streaming</a:t>
            </a:r>
            <a:r>
              <a:rPr lang="zh-TW" altLang="en-US" sz="1800" dirty="0">
                <a:solidFill>
                  <a:prstClr val="black"/>
                </a:solidFill>
              </a:rPr>
              <a:t>輸出於顯示器上並和儲存的影像比較。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4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2"/>
              </a:rPr>
              <a:t>https://blog.csdn.net/taowei1314520/article/details/88622264?spm=1001.2014.3001.5502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3"/>
              </a:rPr>
              <a:t>https://blog.csdn.net/weixin_41445387/article/details/116275486?spm=1001.2014.3001.5501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4"/>
              </a:rPr>
              <a:t>https://www.analog.com/media/en/technical-documentation/user-guides/ADV7511_Programming_Guide.pdf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5"/>
              </a:rPr>
              <a:t>https://www.analog.com/media/en/technical-documentation/user-guides/ADV7511_Hardware_Users_Guide.pdf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6"/>
              </a:rPr>
              <a:t>https://docs.xilinx.com/r/en-US/pg020_axi_vdma/AXI-Video-Direct-Memory-Access-v6.3-LogiCORE-IP-Product-Guide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7"/>
              </a:rPr>
              <a:t>https://blog.csdn.net/Pieces_thinking/article/details/124335670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8"/>
              </a:rPr>
              <a:t>https://docs.xilinx.com/r/en-US/pg016_v_tc/Video-Timing-Controller-v6.2-LogiCORE-IP-Product-Guide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9"/>
              </a:rPr>
              <a:t>https://blog.csdn.net/u014586651/article/details/124019316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hlinkClick r:id="rId10"/>
              </a:rPr>
              <a:t>https://docs.xilinx.com/v/u/en-US/pg044_v_axis_vid_out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21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744FB1D-4EA6-314B-AD36-B3875764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6188"/>
            <a:ext cx="12192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8BEF6C-0149-C683-AC66-650F22F2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24453" y="1606188"/>
            <a:ext cx="4986146" cy="441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Breakdown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7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4780489A-960A-B902-092C-1648ACEE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77" y="1606188"/>
            <a:ext cx="5758098" cy="447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en-US" altLang="zh-TW" sz="2400" b="1" dirty="0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9D9EF4-0388-F0CF-B3F8-014CFA56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16665" y="1316350"/>
            <a:ext cx="7627118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/>
              <a:t>Architecture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C5551786-008D-C510-6649-139A4B97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19842" y="1314126"/>
            <a:ext cx="763322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3429000"/>
            <a:ext cx="4273294" cy="1472184"/>
            <a:chOff x="3959352" y="3429000"/>
            <a:chExt cx="4273294" cy="147218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3429000"/>
              <a:ext cx="1527048" cy="14721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903719" y="4040455"/>
              <a:ext cx="1328927" cy="3852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31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2568271"/>
            <a:ext cx="4273294" cy="1028369"/>
            <a:chOff x="3959352" y="2568271"/>
            <a:chExt cx="4273294" cy="102836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2568271"/>
              <a:ext cx="1527048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705599" y="2933015"/>
              <a:ext cx="1527047" cy="663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20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VDMA: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17" name="圓形: 空心 16">
            <a:hlinkClick r:id="rId3" action="ppaction://hlinksldjump"/>
            <a:extLst>
              <a:ext uri="{FF2B5EF4-FFF2-40B4-BE49-F238E27FC236}">
                <a16:creationId xmlns:a16="http://schemas.microsoft.com/office/drawing/2014/main" id="{40C62D00-DF83-6199-DB8C-2708779591A9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hlinkClick r:id="rId4" action="ppaction://hlinksldjump"/>
            <a:extLst>
              <a:ext uri="{FF2B5EF4-FFF2-40B4-BE49-F238E27FC236}">
                <a16:creationId xmlns:a16="http://schemas.microsoft.com/office/drawing/2014/main" id="{D499F427-BD5B-12B2-18C7-99B021A6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159" r="-874"/>
          <a:stretch/>
        </p:blipFill>
        <p:spPr>
          <a:xfrm>
            <a:off x="3881014" y="2395728"/>
            <a:ext cx="4429971" cy="2649402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DD537C-BA04-22D6-1E26-4F586F34AE93}"/>
              </a:ext>
            </a:extLst>
          </p:cNvPr>
          <p:cNvGrpSpPr/>
          <p:nvPr/>
        </p:nvGrpSpPr>
        <p:grpSpPr>
          <a:xfrm>
            <a:off x="3959352" y="3035122"/>
            <a:ext cx="4273294" cy="1017119"/>
            <a:chOff x="3959352" y="3035122"/>
            <a:chExt cx="4273294" cy="101711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F513E8-7A18-15DC-797D-DB06D4A9E4C6}"/>
                </a:ext>
              </a:extLst>
            </p:cNvPr>
            <p:cNvSpPr/>
            <p:nvPr/>
          </p:nvSpPr>
          <p:spPr>
            <a:xfrm>
              <a:off x="3959352" y="3035122"/>
              <a:ext cx="2136648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900CB0-8F62-3E88-A02E-61D6C1FDEB3B}"/>
                </a:ext>
              </a:extLst>
            </p:cNvPr>
            <p:cNvSpPr/>
            <p:nvPr/>
          </p:nvSpPr>
          <p:spPr>
            <a:xfrm>
              <a:off x="6095999" y="3592832"/>
              <a:ext cx="2136647" cy="459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314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81" y="2037034"/>
            <a:ext cx="3524368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9196F0-21B1-D40B-C15A-FD96D6EBA178}"/>
              </a:ext>
            </a:extLst>
          </p:cNvPr>
          <p:cNvSpPr/>
          <p:nvPr/>
        </p:nvSpPr>
        <p:spPr>
          <a:xfrm>
            <a:off x="4171981" y="2793999"/>
            <a:ext cx="1212819" cy="1188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3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(2)</a:t>
            </a:r>
            <a:r>
              <a:rPr lang="zh-TW" altLang="en-US" sz="20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PC-PL</a:t>
            </a:r>
            <a:r>
              <a:rPr lang="zh-TW" altLang="en-US" sz="1800" dirty="0">
                <a:solidFill>
                  <a:prstClr val="black"/>
                </a:solidFill>
              </a:rPr>
              <a:t>間透過</a:t>
            </a:r>
            <a:r>
              <a:rPr lang="en-US" altLang="zh-TW" sz="1800" dirty="0">
                <a:solidFill>
                  <a:prstClr val="black"/>
                </a:solidFill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</a:rPr>
              <a:t>可以正常動作</a:t>
            </a:r>
            <a:r>
              <a:rPr lang="en-US" altLang="zh-TW" sz="1800" dirty="0">
                <a:solidFill>
                  <a:prstClr val="black"/>
                </a:solidFill>
              </a:rPr>
              <a:t>(PC</a:t>
            </a:r>
            <a:r>
              <a:rPr lang="zh-TW" altLang="en-US" sz="1800" dirty="0">
                <a:solidFill>
                  <a:prstClr val="black"/>
                </a:solidFill>
              </a:rPr>
              <a:t>輸入參數、</a:t>
            </a:r>
            <a:r>
              <a:rPr lang="en-US" altLang="zh-TW" sz="1800" dirty="0">
                <a:solidFill>
                  <a:prstClr val="black"/>
                </a:solidFill>
              </a:rPr>
              <a:t>PL</a:t>
            </a:r>
            <a:r>
              <a:rPr lang="zh-TW" altLang="en-US" sz="1800" dirty="0">
                <a:solidFill>
                  <a:prstClr val="black"/>
                </a:solidFill>
              </a:rPr>
              <a:t>回傳</a:t>
            </a:r>
            <a:r>
              <a:rPr lang="en-US" altLang="zh-TW" sz="1800" dirty="0">
                <a:solidFill>
                  <a:prstClr val="black"/>
                </a:solidFill>
              </a:rPr>
              <a:t>FPGA</a:t>
            </a:r>
            <a:r>
              <a:rPr lang="zh-TW" altLang="en-US" sz="1800" dirty="0">
                <a:solidFill>
                  <a:prstClr val="black"/>
                </a:solidFill>
              </a:rPr>
              <a:t>狀態等</a:t>
            </a:r>
            <a:r>
              <a:rPr lang="en-US" altLang="zh-TW" sz="1800" dirty="0">
                <a:solidFill>
                  <a:prstClr val="black"/>
                </a:solidFill>
              </a:rPr>
              <a:t>…)</a:t>
            </a: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</a:t>
            </a:r>
            <a:r>
              <a:rPr lang="en-US" altLang="zh-TW" sz="1800" dirty="0">
                <a:solidFill>
                  <a:prstClr val="black"/>
                </a:solidFill>
              </a:rPr>
              <a:t>(a)PC </a:t>
            </a:r>
            <a:r>
              <a:rPr lang="zh-TW" altLang="en-US" sz="1800" dirty="0">
                <a:solidFill>
                  <a:prstClr val="black"/>
                </a:solidFill>
              </a:rPr>
              <a:t>輸入</a:t>
            </a:r>
            <a:r>
              <a:rPr lang="en-US" altLang="zh-TW" sz="1800" dirty="0">
                <a:solidFill>
                  <a:prstClr val="black"/>
                </a:solidFill>
              </a:rPr>
              <a:t>(b)PL</a:t>
            </a:r>
            <a:r>
              <a:rPr lang="zh-TW" altLang="en-US" sz="1800" dirty="0">
                <a:solidFill>
                  <a:prstClr val="black"/>
                </a:solidFill>
              </a:rPr>
              <a:t>輸出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將輸入的資料回傳，兩者相同即代表輸入和輸出結果皆正確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DAB01C5E-0032-C46E-23E9-4B763616E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81" y="2037034"/>
            <a:ext cx="3524368" cy="2616127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Video Timing Controller: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 Diagram</a:t>
            </a: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9196F0-21B1-D40B-C15A-FD96D6EBA178}"/>
              </a:ext>
            </a:extLst>
          </p:cNvPr>
          <p:cNvSpPr/>
          <p:nvPr/>
        </p:nvSpPr>
        <p:spPr>
          <a:xfrm>
            <a:off x="5817901" y="2326639"/>
            <a:ext cx="1878448" cy="175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形: 空心 16">
            <a:hlinkClick r:id="rId5" action="ppaction://hlinksldjump"/>
            <a:extLst>
              <a:ext uri="{FF2B5EF4-FFF2-40B4-BE49-F238E27FC236}">
                <a16:creationId xmlns:a16="http://schemas.microsoft.com/office/drawing/2014/main" id="{5C87BCF5-D6AB-CFA3-55F4-1DCC258C6B32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9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81125" y="2907791"/>
            <a:ext cx="1607027" cy="1834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812572-CF96-A975-252E-24564DFAE1FB}"/>
              </a:ext>
            </a:extLst>
          </p:cNvPr>
          <p:cNvSpPr/>
          <p:nvPr/>
        </p:nvSpPr>
        <p:spPr>
          <a:xfrm>
            <a:off x="6782889" y="2907791"/>
            <a:ext cx="1010988" cy="237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1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53693" y="2414015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71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4153693" y="2651759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84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/>
              <a:t>PL</a:t>
            </a:r>
            <a:r>
              <a:rPr lang="zh-TW" altLang="en-US" sz="2400" b="1" dirty="0"/>
              <a:t>端</a:t>
            </a:r>
            <a:endParaRPr lang="en-US" altLang="zh-TW" sz="2400" b="1" dirty="0"/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Stream to Video Out:</a:t>
            </a:r>
            <a:r>
              <a:rPr lang="zh-TW" altLang="en-US" sz="1800" kern="100" dirty="0"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cs typeface="Times New Roman" panose="02020603050405020304" pitchFamily="18" charset="0"/>
              </a:rPr>
              <a:t>Block Diagram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7" name="圖片 6">
            <a:hlinkClick r:id="rId3" action="ppaction://hlinksldjump"/>
            <a:extLst>
              <a:ext uri="{FF2B5EF4-FFF2-40B4-BE49-F238E27FC236}">
                <a16:creationId xmlns:a16="http://schemas.microsoft.com/office/drawing/2014/main" id="{0263A270-439D-E5EB-7D0C-481E9FD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24" y="2141599"/>
            <a:ext cx="3395752" cy="2574802"/>
          </a:xfrm>
          <a:prstGeom prst="rect">
            <a:avLst/>
          </a:prstGeom>
        </p:spPr>
      </p:pic>
      <p:sp>
        <p:nvSpPr>
          <p:cNvPr id="11" name="圓形: 空心 10">
            <a:hlinkClick r:id="rId5" action="ppaction://hlinksldjump"/>
            <a:extLst>
              <a:ext uri="{FF2B5EF4-FFF2-40B4-BE49-F238E27FC236}">
                <a16:creationId xmlns:a16="http://schemas.microsoft.com/office/drawing/2014/main" id="{0ABE98BB-1B28-6997-882D-313FD297B567}"/>
              </a:ext>
            </a:extLst>
          </p:cNvPr>
          <p:cNvSpPr/>
          <p:nvPr/>
        </p:nvSpPr>
        <p:spPr>
          <a:xfrm flipV="1">
            <a:off x="838200" y="1116125"/>
            <a:ext cx="57150" cy="57150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E4E23B-8046-F92C-2BFB-7BAD59E7CA78}"/>
              </a:ext>
            </a:extLst>
          </p:cNvPr>
          <p:cNvSpPr/>
          <p:nvPr/>
        </p:nvSpPr>
        <p:spPr>
          <a:xfrm>
            <a:off x="6265957" y="2633471"/>
            <a:ext cx="1607027" cy="274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7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(3)</a:t>
            </a:r>
            <a:r>
              <a:rPr lang="zh-TW" altLang="en-US" sz="2000" dirty="0">
                <a:solidFill>
                  <a:prstClr val="black"/>
                </a:solidFill>
              </a:rPr>
              <a:t>驗證軟硬體之間差異、硬體處理速度等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AutoNum type="arabicPeriod" startAt="5"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將影像透過</a:t>
            </a:r>
            <a:r>
              <a:rPr lang="en-US" altLang="zh-TW" sz="1800" dirty="0">
                <a:solidFill>
                  <a:prstClr val="black"/>
                </a:solidFill>
              </a:rPr>
              <a:t>PL</a:t>
            </a:r>
            <a:r>
              <a:rPr lang="zh-TW" altLang="en-US" sz="1800" dirty="0">
                <a:solidFill>
                  <a:prstClr val="black"/>
                </a:solidFill>
              </a:rPr>
              <a:t>端處理過後，回傳到</a:t>
            </a:r>
            <a:r>
              <a:rPr lang="en-US" altLang="zh-TW" sz="1800" dirty="0">
                <a:solidFill>
                  <a:prstClr val="black"/>
                </a:solidFill>
              </a:rPr>
              <a:t>PC</a:t>
            </a:r>
            <a:r>
              <a:rPr lang="zh-TW" altLang="en-US" sz="1800" dirty="0">
                <a:solidFill>
                  <a:prstClr val="black"/>
                </a:solidFill>
              </a:rPr>
              <a:t>端驗證，並透過</a:t>
            </a:r>
            <a:r>
              <a:rPr lang="en-US" altLang="zh-TW" sz="1800" dirty="0">
                <a:solidFill>
                  <a:prstClr val="black"/>
                </a:solidFill>
              </a:rPr>
              <a:t>UART</a:t>
            </a:r>
            <a:r>
              <a:rPr lang="zh-TW" altLang="en-US" sz="1800" dirty="0">
                <a:solidFill>
                  <a:prstClr val="black"/>
                </a:solidFill>
              </a:rPr>
              <a:t>回傳的狀態來確認處理效能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軟硬體之間差異由個別處理後的影像計算</a:t>
            </a:r>
            <a:r>
              <a:rPr lang="en-US" altLang="zh-TW" sz="1800" dirty="0">
                <a:solidFill>
                  <a:prstClr val="black"/>
                </a:solidFill>
              </a:rPr>
              <a:t>PSNR</a:t>
            </a:r>
            <a:r>
              <a:rPr lang="zh-TW" altLang="en-US" sz="1800" dirty="0">
                <a:solidFill>
                  <a:prstClr val="black"/>
                </a:solidFill>
              </a:rPr>
              <a:t>；處理效能由在硬體端</a:t>
            </a:r>
            <a:r>
              <a:rPr lang="en-US" altLang="zh-TW" sz="1800" dirty="0">
                <a:solidFill>
                  <a:prstClr val="black"/>
                </a:solidFill>
              </a:rPr>
              <a:t>(PL)</a:t>
            </a:r>
            <a:r>
              <a:rPr lang="zh-TW" altLang="en-US" sz="1800" dirty="0">
                <a:solidFill>
                  <a:prstClr val="black"/>
                </a:solidFill>
              </a:rPr>
              <a:t>將執行</a:t>
            </a:r>
            <a:r>
              <a:rPr lang="en-US" altLang="zh-TW" sz="1800" dirty="0">
                <a:solidFill>
                  <a:prstClr val="black"/>
                </a:solidFill>
              </a:rPr>
              <a:t>n</a:t>
            </a:r>
            <a:r>
              <a:rPr lang="zh-TW" altLang="en-US" sz="1800" dirty="0">
                <a:solidFill>
                  <a:prstClr val="black"/>
                </a:solidFill>
              </a:rPr>
              <a:t>幀，並計算總花費</a:t>
            </a:r>
            <a:r>
              <a:rPr lang="en-US" altLang="zh-TW" sz="1800" dirty="0">
                <a:solidFill>
                  <a:prstClr val="black"/>
                </a:solidFill>
              </a:rPr>
              <a:t>CLK</a:t>
            </a:r>
            <a:r>
              <a:rPr lang="zh-TW" altLang="en-US" sz="1800" dirty="0">
                <a:solidFill>
                  <a:prstClr val="black"/>
                </a:solidFill>
              </a:rPr>
              <a:t>數，依此求出</a:t>
            </a:r>
            <a:r>
              <a:rPr lang="en-US" altLang="zh-TW" sz="1800" dirty="0">
                <a:solidFill>
                  <a:prstClr val="black"/>
                </a:solidFill>
              </a:rPr>
              <a:t>FPS</a:t>
            </a:r>
          </a:p>
        </p:txBody>
      </p:sp>
    </p:spTree>
    <p:extLst>
      <p:ext uri="{BB962C8B-B14F-4D97-AF65-F5344CB8AC3E}">
        <p14:creationId xmlns:p14="http://schemas.microsoft.com/office/powerpoint/2010/main" val="8694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(4)</a:t>
            </a:r>
            <a:r>
              <a:rPr lang="zh-TW" altLang="en-US" sz="2000" dirty="0">
                <a:solidFill>
                  <a:prstClr val="black"/>
                </a:solidFill>
              </a:rPr>
              <a:t>中斷是否如預期發生</a:t>
            </a:r>
            <a:endParaRPr lang="en-US" altLang="zh-TW" sz="20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確認中斷發生時，是否滿足所設定的條件且</a:t>
            </a:r>
            <a:r>
              <a:rPr lang="en-US" altLang="zh-TW" sz="1800" dirty="0">
                <a:solidFill>
                  <a:prstClr val="black"/>
                </a:solidFill>
              </a:rPr>
              <a:t>ISR</a:t>
            </a:r>
            <a:r>
              <a:rPr lang="zh-TW" altLang="en-US" sz="1800" dirty="0">
                <a:solidFill>
                  <a:prstClr val="black"/>
                </a:solidFill>
              </a:rPr>
              <a:t>有無正確執行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軟硬體，處理同一段影像，給定同樣條件下，是否於同樣幀中判斷出，於硬體中需發出中斷，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並要將此幀傳回並儲存於</a:t>
            </a:r>
            <a:r>
              <a:rPr lang="en-US" altLang="zh-TW" sz="1800" dirty="0">
                <a:solidFill>
                  <a:prstClr val="black"/>
                </a:solidFill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32644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1850"/>
            <a:ext cx="3507377" cy="357320"/>
          </a:xfrm>
        </p:spPr>
        <p:txBody>
          <a:bodyPr>
            <a:noAutofit/>
          </a:bodyPr>
          <a:lstStyle/>
          <a:p>
            <a:r>
              <a:rPr lang="zh-TW" altLang="en-US" sz="2400" b="1" dirty="0"/>
              <a:t>影像處理之軟硬體協同</a:t>
            </a:r>
            <a:endParaRPr lang="en-US" altLang="zh-TW" sz="2400" b="1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驗收</a:t>
            </a:r>
            <a:r>
              <a:rPr lang="en-US" altLang="zh-TW" sz="2000" b="1" dirty="0">
                <a:solidFill>
                  <a:prstClr val="black"/>
                </a:solidFill>
              </a:rPr>
              <a:t>:  </a:t>
            </a:r>
            <a:r>
              <a:rPr lang="en-US" altLang="zh-TW" sz="2000" dirty="0">
                <a:solidFill>
                  <a:prstClr val="black"/>
                </a:solidFill>
              </a:rPr>
              <a:t>(5)Web</a:t>
            </a:r>
            <a:r>
              <a:rPr lang="zh-TW" altLang="en-US" sz="2000" dirty="0">
                <a:solidFill>
                  <a:prstClr val="black"/>
                </a:solidFill>
              </a:rPr>
              <a:t>呈現</a:t>
            </a:r>
            <a:endParaRPr lang="en-US" altLang="zh-TW" sz="20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 startAt="5"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indent="0">
              <a:buNone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實驗情境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透過</a:t>
            </a:r>
            <a:r>
              <a:rPr lang="en-US" altLang="zh-TW" sz="1800" dirty="0">
                <a:solidFill>
                  <a:prstClr val="black"/>
                </a:solidFill>
              </a:rPr>
              <a:t>Web</a:t>
            </a:r>
            <a:r>
              <a:rPr lang="zh-TW" altLang="en-US" sz="1800" dirty="0">
                <a:solidFill>
                  <a:prstClr val="black"/>
                </a:solidFill>
              </a:rPr>
              <a:t>能完成對系統的操作，且在發生中斷後能夠顯示出影像。</a:t>
            </a: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zh-TW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zh-TW" altLang="en-US" sz="1800" dirty="0">
                <a:solidFill>
                  <a:prstClr val="black"/>
                </a:solidFill>
              </a:rPr>
              <a:t>驗證流程 </a:t>
            </a:r>
            <a:r>
              <a:rPr lang="en-US" altLang="zh-TW" sz="1800" dirty="0">
                <a:solidFill>
                  <a:prstClr val="black"/>
                </a:solidFill>
              </a:rPr>
              <a:t>:</a:t>
            </a:r>
            <a:r>
              <a:rPr lang="zh-TW" altLang="en-US" sz="1800" dirty="0">
                <a:solidFill>
                  <a:prstClr val="black"/>
                </a:solidFill>
              </a:rPr>
              <a:t> 由設定條件開始，並開始執行，當發生中斷後，影像正確顯示。</a:t>
            </a:r>
            <a:endParaRPr lang="en-US" altLang="zh-TW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4615</TotalTime>
  <Words>2423</Words>
  <Application>Microsoft Office PowerPoint</Application>
  <PresentationFormat>寬螢幕</PresentationFormat>
  <Paragraphs>438</Paragraphs>
  <Slides>64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69" baseType="lpstr">
      <vt:lpstr>標楷體</vt:lpstr>
      <vt:lpstr>Arial</vt:lpstr>
      <vt:lpstr>Calibri</vt:lpstr>
      <vt:lpstr>Times New Roman</vt:lpstr>
      <vt:lpstr>佈景主題1</vt:lpstr>
      <vt:lpstr>影像處理之軟硬體協同</vt:lpstr>
      <vt:lpstr>To Do List</vt:lpstr>
      <vt:lpstr>進度統整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Driver</vt:lpstr>
      <vt:lpstr>當週進度</vt:lpstr>
      <vt:lpstr>當週進度</vt:lpstr>
      <vt:lpstr>當週進度</vt:lpstr>
      <vt:lpstr>當週進度</vt:lpstr>
      <vt:lpstr>當週進度</vt:lpstr>
      <vt:lpstr>當週進度</vt:lpstr>
      <vt:lpstr>當週進度</vt:lpstr>
      <vt:lpstr>當週進度</vt:lpstr>
      <vt:lpstr>當週進度</vt:lpstr>
      <vt:lpstr>問題紀錄</vt:lpstr>
      <vt:lpstr>參考資料</vt:lpstr>
      <vt:lpstr>專案架構</vt:lpstr>
      <vt:lpstr>專案架構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C109112113</cp:lastModifiedBy>
  <cp:revision>118</cp:revision>
  <dcterms:created xsi:type="dcterms:W3CDTF">2023-10-16T13:04:30Z</dcterms:created>
  <dcterms:modified xsi:type="dcterms:W3CDTF">2023-12-21T06:05:31Z</dcterms:modified>
</cp:coreProperties>
</file>